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77" r:id="rId3"/>
    <p:sldId id="260" r:id="rId4"/>
    <p:sldId id="261" r:id="rId5"/>
    <p:sldId id="262" r:id="rId6"/>
    <p:sldId id="267" r:id="rId7"/>
    <p:sldId id="264" r:id="rId8"/>
    <p:sldId id="265" r:id="rId9"/>
    <p:sldId id="266" r:id="rId10"/>
    <p:sldId id="268" r:id="rId11"/>
    <p:sldId id="269" r:id="rId12"/>
    <p:sldId id="270" r:id="rId13"/>
    <p:sldId id="271" r:id="rId14"/>
    <p:sldId id="272" r:id="rId15"/>
    <p:sldId id="273" r:id="rId16"/>
    <p:sldId id="274" r:id="rId17"/>
    <p:sldId id="27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8" d="100"/>
          <a:sy n="68" d="100"/>
        </p:scale>
        <p:origin x="117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AE8CD-27F3-4E3B-AB88-D7CC666F8FAD}" type="datetimeFigureOut">
              <a:rPr lang="en-IN" smtClean="0"/>
              <a:t>26-05-2024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691094-FBEB-4D85-B35D-C07B56CADC57}" type="slidenum">
              <a:rPr lang="en-IN" smtClean="0"/>
              <a:t>‹#›</a:t>
            </a:fld>
            <a:endParaRPr lang="en-IN"/>
          </a:p>
        </p:txBody>
      </p:sp>
    </p:spTree>
    <p:extLst>
      <p:ext uri="{BB962C8B-B14F-4D97-AF65-F5344CB8AC3E}">
        <p14:creationId xmlns:p14="http://schemas.microsoft.com/office/powerpoint/2010/main" val="1629915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p:cNvSpPr>
            <a:spLocks noGrp="1" noRot="1" noChangeAspect="1"/>
          </p:cNvSpPr>
          <p:nvPr>
            <p:ph type="sldImg"/>
          </p:nvPr>
        </p:nvSpPr>
        <p:spPr>
          <a:xfrm>
            <a:off x="3079750" y="946150"/>
            <a:ext cx="4533900" cy="2551113"/>
          </a:xfrm>
          <a:prstGeom prst="rect">
            <a:avLst/>
          </a:prstGeom>
          <a:noFill/>
          <a:ln w="12700" cap="flat" cmpd="sng">
            <a:solidFill>
              <a:srgbClr val="000000"/>
            </a:solidFill>
            <a:prstDash val="solid"/>
            <a:round/>
            <a:headEnd type="none" w="med" len="med"/>
            <a:tailEnd type="none" w="med" len="med"/>
          </a:ln>
        </p:spPr>
      </p:sp>
      <p:sp>
        <p:nvSpPr>
          <p:cNvPr id="5122" name="Notes Placeholder 2"/>
          <p:cNvSpPr>
            <a:spLocks noGrp="1"/>
          </p:cNvSpPr>
          <p:nvPr>
            <p:ph type="body"/>
          </p:nvPr>
        </p:nvSpPr>
        <p:spPr>
          <a:xfrm>
            <a:off x="1069975" y="3640138"/>
            <a:ext cx="8553450" cy="2978150"/>
          </a:xfrm>
          <a:prstGeom prst="rect">
            <a:avLst/>
          </a:prstGeom>
          <a:noFill/>
          <a:ln w="9525">
            <a:noFill/>
          </a:ln>
        </p:spPr>
        <p:txBody>
          <a:bodyPr anchor="t" anchorCtr="0"/>
          <a:lstStyle/>
          <a:p>
            <a:pPr lvl="0" eaLnBrk="1" hangingPunct="1"/>
            <a:endParaRPr lang="en-I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8722-3EC1-7CB3-90EF-D9057B2A33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F577166-1244-5CF1-59B1-37BD67B90F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3F0A519-417E-7A6F-CAA4-38D6EC2B026B}"/>
              </a:ext>
            </a:extLst>
          </p:cNvPr>
          <p:cNvSpPr>
            <a:spLocks noGrp="1"/>
          </p:cNvSpPr>
          <p:nvPr>
            <p:ph type="dt" sz="half" idx="10"/>
          </p:nvPr>
        </p:nvSpPr>
        <p:spPr/>
        <p:txBody>
          <a:bodyPr/>
          <a:lstStyle/>
          <a:p>
            <a:fld id="{B3F23194-A567-4B0E-9246-01CFCD64AE36}" type="datetimeFigureOut">
              <a:rPr lang="en-IN" smtClean="0"/>
              <a:t>26-05-2024</a:t>
            </a:fld>
            <a:endParaRPr lang="en-IN"/>
          </a:p>
        </p:txBody>
      </p:sp>
      <p:sp>
        <p:nvSpPr>
          <p:cNvPr id="5" name="Footer Placeholder 4">
            <a:extLst>
              <a:ext uri="{FF2B5EF4-FFF2-40B4-BE49-F238E27FC236}">
                <a16:creationId xmlns:a16="http://schemas.microsoft.com/office/drawing/2014/main" id="{982FEBDC-485F-A6CC-E5A2-CE34F75CC9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52D74A-6EE3-D9CC-8A58-36B2CD80DBC2}"/>
              </a:ext>
            </a:extLst>
          </p:cNvPr>
          <p:cNvSpPr>
            <a:spLocks noGrp="1"/>
          </p:cNvSpPr>
          <p:nvPr>
            <p:ph type="sldNum" sz="quarter" idx="12"/>
          </p:nvPr>
        </p:nvSpPr>
        <p:spPr/>
        <p:txBody>
          <a:bodyPr/>
          <a:lstStyle/>
          <a:p>
            <a:fld id="{85BD2E8D-4B17-4104-B4E5-D7F3BF26D790}" type="slidenum">
              <a:rPr lang="en-IN" smtClean="0"/>
              <a:t>‹#›</a:t>
            </a:fld>
            <a:endParaRPr lang="en-IN"/>
          </a:p>
        </p:txBody>
      </p:sp>
    </p:spTree>
    <p:extLst>
      <p:ext uri="{BB962C8B-B14F-4D97-AF65-F5344CB8AC3E}">
        <p14:creationId xmlns:p14="http://schemas.microsoft.com/office/powerpoint/2010/main" val="2772327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71B18-F65D-5755-1A23-401B52FFD68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BCB90B-52A4-1E11-6FDE-1A760E86DD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186EE9-9523-CF4C-10DC-E6CE57D04802}"/>
              </a:ext>
            </a:extLst>
          </p:cNvPr>
          <p:cNvSpPr>
            <a:spLocks noGrp="1"/>
          </p:cNvSpPr>
          <p:nvPr>
            <p:ph type="dt" sz="half" idx="10"/>
          </p:nvPr>
        </p:nvSpPr>
        <p:spPr/>
        <p:txBody>
          <a:bodyPr/>
          <a:lstStyle/>
          <a:p>
            <a:fld id="{B3F23194-A567-4B0E-9246-01CFCD64AE36}" type="datetimeFigureOut">
              <a:rPr lang="en-IN" smtClean="0"/>
              <a:t>26-05-2024</a:t>
            </a:fld>
            <a:endParaRPr lang="en-IN"/>
          </a:p>
        </p:txBody>
      </p:sp>
      <p:sp>
        <p:nvSpPr>
          <p:cNvPr id="5" name="Footer Placeholder 4">
            <a:extLst>
              <a:ext uri="{FF2B5EF4-FFF2-40B4-BE49-F238E27FC236}">
                <a16:creationId xmlns:a16="http://schemas.microsoft.com/office/drawing/2014/main" id="{CF550F75-D1A6-FBDA-20C4-8DD7643C4A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92ED78-8954-7C67-854B-EA88CE7F7A4E}"/>
              </a:ext>
            </a:extLst>
          </p:cNvPr>
          <p:cNvSpPr>
            <a:spLocks noGrp="1"/>
          </p:cNvSpPr>
          <p:nvPr>
            <p:ph type="sldNum" sz="quarter" idx="12"/>
          </p:nvPr>
        </p:nvSpPr>
        <p:spPr/>
        <p:txBody>
          <a:bodyPr/>
          <a:lstStyle/>
          <a:p>
            <a:fld id="{85BD2E8D-4B17-4104-B4E5-D7F3BF26D790}" type="slidenum">
              <a:rPr lang="en-IN" smtClean="0"/>
              <a:t>‹#›</a:t>
            </a:fld>
            <a:endParaRPr lang="en-IN"/>
          </a:p>
        </p:txBody>
      </p:sp>
    </p:spTree>
    <p:extLst>
      <p:ext uri="{BB962C8B-B14F-4D97-AF65-F5344CB8AC3E}">
        <p14:creationId xmlns:p14="http://schemas.microsoft.com/office/powerpoint/2010/main" val="1225554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6A948C-A59B-982A-C8F3-D6709A13CA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1CB5ED-CC6B-F616-2DE8-597D49E2DF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8976F8-8174-C6E2-A261-54EB5EF8F695}"/>
              </a:ext>
            </a:extLst>
          </p:cNvPr>
          <p:cNvSpPr>
            <a:spLocks noGrp="1"/>
          </p:cNvSpPr>
          <p:nvPr>
            <p:ph type="dt" sz="half" idx="10"/>
          </p:nvPr>
        </p:nvSpPr>
        <p:spPr/>
        <p:txBody>
          <a:bodyPr/>
          <a:lstStyle/>
          <a:p>
            <a:fld id="{B3F23194-A567-4B0E-9246-01CFCD64AE36}" type="datetimeFigureOut">
              <a:rPr lang="en-IN" smtClean="0"/>
              <a:t>26-05-2024</a:t>
            </a:fld>
            <a:endParaRPr lang="en-IN"/>
          </a:p>
        </p:txBody>
      </p:sp>
      <p:sp>
        <p:nvSpPr>
          <p:cNvPr id="5" name="Footer Placeholder 4">
            <a:extLst>
              <a:ext uri="{FF2B5EF4-FFF2-40B4-BE49-F238E27FC236}">
                <a16:creationId xmlns:a16="http://schemas.microsoft.com/office/drawing/2014/main" id="{873B42EC-5A41-F522-5327-CC0FCFA2EA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74ED05-052B-0C56-FC6F-DD1149F46D10}"/>
              </a:ext>
            </a:extLst>
          </p:cNvPr>
          <p:cNvSpPr>
            <a:spLocks noGrp="1"/>
          </p:cNvSpPr>
          <p:nvPr>
            <p:ph type="sldNum" sz="quarter" idx="12"/>
          </p:nvPr>
        </p:nvSpPr>
        <p:spPr/>
        <p:txBody>
          <a:bodyPr/>
          <a:lstStyle/>
          <a:p>
            <a:fld id="{85BD2E8D-4B17-4104-B4E5-D7F3BF26D790}" type="slidenum">
              <a:rPr lang="en-IN" smtClean="0"/>
              <a:t>‹#›</a:t>
            </a:fld>
            <a:endParaRPr lang="en-IN"/>
          </a:p>
        </p:txBody>
      </p:sp>
    </p:spTree>
    <p:extLst>
      <p:ext uri="{BB962C8B-B14F-4D97-AF65-F5344CB8AC3E}">
        <p14:creationId xmlns:p14="http://schemas.microsoft.com/office/powerpoint/2010/main" val="1386345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a:lvl1pPr>
          </a:lstStyle>
          <a:p>
            <a:pPr fontAlgn="base"/>
            <a:endParaRPr/>
          </a:p>
        </p:txBody>
      </p:sp>
      <p:sp>
        <p:nvSpPr>
          <p:cNvPr id="3" name="Holder 3"/>
          <p:cNvSpPr>
            <a:spLocks noGrp="1"/>
          </p:cNvSpPr>
          <p:nvPr>
            <p:ph sz="half" idx="2"/>
          </p:nvPr>
        </p:nvSpPr>
        <p:spPr>
          <a:xfrm>
            <a:off x="609601" y="1577340"/>
            <a:ext cx="5303520" cy="4526280"/>
          </a:xfrm>
          <a:prstGeom prst="rect">
            <a:avLst/>
          </a:prstGeom>
        </p:spPr>
        <p:txBody>
          <a:bodyPr/>
          <a:lstStyle>
            <a:lvl1pPr>
              <a:defRPr/>
            </a:lvl1pPr>
          </a:lstStyle>
          <a:p>
            <a:pPr fontAlgn="base"/>
            <a:endParaRPr/>
          </a:p>
        </p:txBody>
      </p:sp>
      <p:sp>
        <p:nvSpPr>
          <p:cNvPr id="4" name="Holder 4"/>
          <p:cNvSpPr>
            <a:spLocks noGrp="1"/>
          </p:cNvSpPr>
          <p:nvPr>
            <p:ph sz="half" idx="3"/>
          </p:nvPr>
        </p:nvSpPr>
        <p:spPr>
          <a:xfrm>
            <a:off x="6278879" y="1577340"/>
            <a:ext cx="5303520" cy="4526280"/>
          </a:xfrm>
          <a:prstGeom prst="rect">
            <a:avLst/>
          </a:prstGeom>
        </p:spPr>
        <p:txBody>
          <a:bodyPr/>
          <a:lstStyle>
            <a:lvl1pPr>
              <a:defRPr/>
            </a:lvl1pPr>
          </a:lstStyle>
          <a:p>
            <a:pPr fontAlgn="base"/>
            <a:endParaRPr/>
          </a:p>
        </p:txBody>
      </p:sp>
      <p:sp>
        <p:nvSpPr>
          <p:cNvPr id="5" name="Holder 4"/>
          <p:cNvSpPr>
            <a:spLocks noGrp="1"/>
          </p:cNvSpPr>
          <p:nvPr>
            <p:ph type="ftr" sz="quarter" idx="13"/>
          </p:nvPr>
        </p:nvSpPr>
        <p:spPr>
          <a:xfrm>
            <a:off x="4038058" y="6357038"/>
            <a:ext cx="4115886" cy="364206"/>
          </a:xfrm>
          <a:prstGeom prst="rect">
            <a:avLst/>
          </a:prstGeom>
        </p:spPr>
        <p:txBody>
          <a:bodyPr vert="horz" lIns="91440" tIns="45720" rIns="91440" bIns="45720" rtlCol="0" anchor="ctr"/>
          <a:lstStyle>
            <a:lvl1pPr>
              <a:defRPr/>
            </a:lvl1pPr>
          </a:lstStyle>
          <a:p>
            <a:pPr defTabSz="829178">
              <a:defRPr/>
            </a:pPr>
            <a:endParaRPr lang="en-IN" sz="957"/>
          </a:p>
        </p:txBody>
      </p:sp>
      <p:sp>
        <p:nvSpPr>
          <p:cNvPr id="6" name="Holder 5"/>
          <p:cNvSpPr>
            <a:spLocks noGrp="1"/>
          </p:cNvSpPr>
          <p:nvPr>
            <p:ph type="dt" sz="half" idx="12"/>
          </p:nvPr>
        </p:nvSpPr>
        <p:spPr>
          <a:xfrm>
            <a:off x="838020" y="6357038"/>
            <a:ext cx="2743924" cy="364206"/>
          </a:xfrm>
          <a:prstGeom prst="rect">
            <a:avLst/>
          </a:prstGeom>
        </p:spPr>
        <p:txBody>
          <a:bodyPr vert="horz" lIns="91440" tIns="45720" rIns="91440" bIns="45720" rtlCol="0" anchor="ctr"/>
          <a:lstStyle>
            <a:lvl1pPr>
              <a:defRPr/>
            </a:lvl1pPr>
          </a:lstStyle>
          <a:p>
            <a:pPr defTabSz="829178">
              <a:defRPr/>
            </a:pPr>
            <a:fld id="{67E2217F-A135-46DC-8EB4-F7DBF215BE91}" type="datetimeFigureOut">
              <a:rPr lang="en-US" sz="957" smtClean="0"/>
              <a:pPr defTabSz="829178">
                <a:defRPr/>
              </a:pPr>
              <a:t>5/26/2024</a:t>
            </a:fld>
            <a:endParaRPr lang="en-US" sz="957"/>
          </a:p>
        </p:txBody>
      </p:sp>
      <p:sp>
        <p:nvSpPr>
          <p:cNvPr id="7" name="Holder 6"/>
          <p:cNvSpPr>
            <a:spLocks noGrp="1"/>
          </p:cNvSpPr>
          <p:nvPr>
            <p:ph type="sldNum" sz="quarter" idx="4"/>
          </p:nvPr>
        </p:nvSpPr>
        <p:spPr>
          <a:xfrm>
            <a:off x="8610058" y="6357038"/>
            <a:ext cx="2743924" cy="364206"/>
          </a:xfrm>
          <a:prstGeom prst="rect">
            <a:avLst/>
          </a:prstGeom>
        </p:spPr>
        <p:txBody>
          <a:bodyPr vert="horz" lIns="91440" tIns="45720" rIns="91440" bIns="45720" rtlCol="0" anchor="ctr"/>
          <a:lstStyle/>
          <a:p>
            <a:pPr algn="r" eaLnBrk="1" fontAlgn="base" hangingPunct="1">
              <a:buNone/>
            </a:pPr>
            <a:fld id="{9A0DB2DC-4C9A-4742-B13C-FB6460FD3503}" type="slidenum">
              <a:rPr lang="en-US" altLang="en-US" strike="noStrike" noProof="1" dirty="0">
                <a:latin typeface="Calibri" panose="020F0502020204030204" pitchFamily="34" charset="0"/>
                <a:ea typeface="+mn-ea"/>
                <a:cs typeface="+mn-cs"/>
              </a:rPr>
              <a:t>‹#›</a:t>
            </a:fld>
            <a:endParaRPr lang="en-US" altLang="en-US" strike="noStrike" noProof="1"/>
          </a:p>
        </p:txBody>
      </p:sp>
    </p:spTree>
    <p:extLst>
      <p:ext uri="{BB962C8B-B14F-4D97-AF65-F5344CB8AC3E}">
        <p14:creationId xmlns:p14="http://schemas.microsoft.com/office/powerpoint/2010/main" val="2430693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6793A-60F5-8D5C-E347-1E69A9208D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ECA5E4-DEE0-C516-A7AB-4C0E6A7A06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6A1319-4FF9-07E8-9B1A-1FE83CD541D7}"/>
              </a:ext>
            </a:extLst>
          </p:cNvPr>
          <p:cNvSpPr>
            <a:spLocks noGrp="1"/>
          </p:cNvSpPr>
          <p:nvPr>
            <p:ph type="dt" sz="half" idx="10"/>
          </p:nvPr>
        </p:nvSpPr>
        <p:spPr/>
        <p:txBody>
          <a:bodyPr/>
          <a:lstStyle/>
          <a:p>
            <a:fld id="{B3F23194-A567-4B0E-9246-01CFCD64AE36}" type="datetimeFigureOut">
              <a:rPr lang="en-IN" smtClean="0"/>
              <a:t>26-05-2024</a:t>
            </a:fld>
            <a:endParaRPr lang="en-IN"/>
          </a:p>
        </p:txBody>
      </p:sp>
      <p:sp>
        <p:nvSpPr>
          <p:cNvPr id="5" name="Footer Placeholder 4">
            <a:extLst>
              <a:ext uri="{FF2B5EF4-FFF2-40B4-BE49-F238E27FC236}">
                <a16:creationId xmlns:a16="http://schemas.microsoft.com/office/drawing/2014/main" id="{59CCF196-1CAF-04DA-57E3-555A33EFE0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B7130C-36F0-1BB9-3F12-41AF21D8E62B}"/>
              </a:ext>
            </a:extLst>
          </p:cNvPr>
          <p:cNvSpPr>
            <a:spLocks noGrp="1"/>
          </p:cNvSpPr>
          <p:nvPr>
            <p:ph type="sldNum" sz="quarter" idx="12"/>
          </p:nvPr>
        </p:nvSpPr>
        <p:spPr/>
        <p:txBody>
          <a:bodyPr/>
          <a:lstStyle/>
          <a:p>
            <a:fld id="{85BD2E8D-4B17-4104-B4E5-D7F3BF26D790}" type="slidenum">
              <a:rPr lang="en-IN" smtClean="0"/>
              <a:t>‹#›</a:t>
            </a:fld>
            <a:endParaRPr lang="en-IN"/>
          </a:p>
        </p:txBody>
      </p:sp>
    </p:spTree>
    <p:extLst>
      <p:ext uri="{BB962C8B-B14F-4D97-AF65-F5344CB8AC3E}">
        <p14:creationId xmlns:p14="http://schemas.microsoft.com/office/powerpoint/2010/main" val="2292320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4DAE-614F-FE6B-C46E-16295BD742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9FB4233-77D8-9AB1-D939-64F63AA7B1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EA4972-B2B5-3FC7-5B80-63D02877C166}"/>
              </a:ext>
            </a:extLst>
          </p:cNvPr>
          <p:cNvSpPr>
            <a:spLocks noGrp="1"/>
          </p:cNvSpPr>
          <p:nvPr>
            <p:ph type="dt" sz="half" idx="10"/>
          </p:nvPr>
        </p:nvSpPr>
        <p:spPr/>
        <p:txBody>
          <a:bodyPr/>
          <a:lstStyle/>
          <a:p>
            <a:fld id="{B3F23194-A567-4B0E-9246-01CFCD64AE36}" type="datetimeFigureOut">
              <a:rPr lang="en-IN" smtClean="0"/>
              <a:t>26-05-2024</a:t>
            </a:fld>
            <a:endParaRPr lang="en-IN"/>
          </a:p>
        </p:txBody>
      </p:sp>
      <p:sp>
        <p:nvSpPr>
          <p:cNvPr id="5" name="Footer Placeholder 4">
            <a:extLst>
              <a:ext uri="{FF2B5EF4-FFF2-40B4-BE49-F238E27FC236}">
                <a16:creationId xmlns:a16="http://schemas.microsoft.com/office/drawing/2014/main" id="{3F2A873A-FEDB-14CC-6160-2A507C6769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BBB5D4-D53D-94CF-7033-13CC52A65C65}"/>
              </a:ext>
            </a:extLst>
          </p:cNvPr>
          <p:cNvSpPr>
            <a:spLocks noGrp="1"/>
          </p:cNvSpPr>
          <p:nvPr>
            <p:ph type="sldNum" sz="quarter" idx="12"/>
          </p:nvPr>
        </p:nvSpPr>
        <p:spPr/>
        <p:txBody>
          <a:bodyPr/>
          <a:lstStyle/>
          <a:p>
            <a:fld id="{85BD2E8D-4B17-4104-B4E5-D7F3BF26D790}" type="slidenum">
              <a:rPr lang="en-IN" smtClean="0"/>
              <a:t>‹#›</a:t>
            </a:fld>
            <a:endParaRPr lang="en-IN"/>
          </a:p>
        </p:txBody>
      </p:sp>
    </p:spTree>
    <p:extLst>
      <p:ext uri="{BB962C8B-B14F-4D97-AF65-F5344CB8AC3E}">
        <p14:creationId xmlns:p14="http://schemas.microsoft.com/office/powerpoint/2010/main" val="3561231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12511-23DE-DEA5-CF40-E0D2FEAFA6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2A5AC3E-EAF0-206B-7390-109E992FC9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772C4AF-EE68-77EC-5EF2-6FD22F4EDD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1E8827-6F24-1F47-D6B9-A719F377AEB2}"/>
              </a:ext>
            </a:extLst>
          </p:cNvPr>
          <p:cNvSpPr>
            <a:spLocks noGrp="1"/>
          </p:cNvSpPr>
          <p:nvPr>
            <p:ph type="dt" sz="half" idx="10"/>
          </p:nvPr>
        </p:nvSpPr>
        <p:spPr/>
        <p:txBody>
          <a:bodyPr/>
          <a:lstStyle/>
          <a:p>
            <a:fld id="{B3F23194-A567-4B0E-9246-01CFCD64AE36}" type="datetimeFigureOut">
              <a:rPr lang="en-IN" smtClean="0"/>
              <a:t>26-05-2024</a:t>
            </a:fld>
            <a:endParaRPr lang="en-IN"/>
          </a:p>
        </p:txBody>
      </p:sp>
      <p:sp>
        <p:nvSpPr>
          <p:cNvPr id="6" name="Footer Placeholder 5">
            <a:extLst>
              <a:ext uri="{FF2B5EF4-FFF2-40B4-BE49-F238E27FC236}">
                <a16:creationId xmlns:a16="http://schemas.microsoft.com/office/drawing/2014/main" id="{2EC24820-A309-B269-8BB9-7A2442E10C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48EA2E-FFE2-AB1F-B0ED-8D73E59E4766}"/>
              </a:ext>
            </a:extLst>
          </p:cNvPr>
          <p:cNvSpPr>
            <a:spLocks noGrp="1"/>
          </p:cNvSpPr>
          <p:nvPr>
            <p:ph type="sldNum" sz="quarter" idx="12"/>
          </p:nvPr>
        </p:nvSpPr>
        <p:spPr/>
        <p:txBody>
          <a:bodyPr/>
          <a:lstStyle/>
          <a:p>
            <a:fld id="{85BD2E8D-4B17-4104-B4E5-D7F3BF26D790}" type="slidenum">
              <a:rPr lang="en-IN" smtClean="0"/>
              <a:t>‹#›</a:t>
            </a:fld>
            <a:endParaRPr lang="en-IN"/>
          </a:p>
        </p:txBody>
      </p:sp>
    </p:spTree>
    <p:extLst>
      <p:ext uri="{BB962C8B-B14F-4D97-AF65-F5344CB8AC3E}">
        <p14:creationId xmlns:p14="http://schemas.microsoft.com/office/powerpoint/2010/main" val="1200700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C68B-5BD0-EF8B-749F-F666182567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C318AAC-45DC-5515-1BE5-D08879F20C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BA7A6A-556C-4F49-7D0C-07F458C929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E06FD15-CE76-79EF-4AB3-88B5F2FB4A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1ABFC2-B4F1-4C90-88D9-DAAE380E38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F4EA039-4268-6FD7-094E-9DAD568D62DC}"/>
              </a:ext>
            </a:extLst>
          </p:cNvPr>
          <p:cNvSpPr>
            <a:spLocks noGrp="1"/>
          </p:cNvSpPr>
          <p:nvPr>
            <p:ph type="dt" sz="half" idx="10"/>
          </p:nvPr>
        </p:nvSpPr>
        <p:spPr/>
        <p:txBody>
          <a:bodyPr/>
          <a:lstStyle/>
          <a:p>
            <a:fld id="{B3F23194-A567-4B0E-9246-01CFCD64AE36}" type="datetimeFigureOut">
              <a:rPr lang="en-IN" smtClean="0"/>
              <a:t>26-05-2024</a:t>
            </a:fld>
            <a:endParaRPr lang="en-IN"/>
          </a:p>
        </p:txBody>
      </p:sp>
      <p:sp>
        <p:nvSpPr>
          <p:cNvPr id="8" name="Footer Placeholder 7">
            <a:extLst>
              <a:ext uri="{FF2B5EF4-FFF2-40B4-BE49-F238E27FC236}">
                <a16:creationId xmlns:a16="http://schemas.microsoft.com/office/drawing/2014/main" id="{C01107E3-9946-C794-4038-3F40CA9A5E5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36F2384-FD10-AB25-40EC-756CA1830BA6}"/>
              </a:ext>
            </a:extLst>
          </p:cNvPr>
          <p:cNvSpPr>
            <a:spLocks noGrp="1"/>
          </p:cNvSpPr>
          <p:nvPr>
            <p:ph type="sldNum" sz="quarter" idx="12"/>
          </p:nvPr>
        </p:nvSpPr>
        <p:spPr/>
        <p:txBody>
          <a:bodyPr/>
          <a:lstStyle/>
          <a:p>
            <a:fld id="{85BD2E8D-4B17-4104-B4E5-D7F3BF26D790}" type="slidenum">
              <a:rPr lang="en-IN" smtClean="0"/>
              <a:t>‹#›</a:t>
            </a:fld>
            <a:endParaRPr lang="en-IN"/>
          </a:p>
        </p:txBody>
      </p:sp>
    </p:spTree>
    <p:extLst>
      <p:ext uri="{BB962C8B-B14F-4D97-AF65-F5344CB8AC3E}">
        <p14:creationId xmlns:p14="http://schemas.microsoft.com/office/powerpoint/2010/main" val="3657785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C5DA4-3409-6662-8962-CF9C038DC83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A78ED46-9AEA-91B6-CADB-35C02A23A27B}"/>
              </a:ext>
            </a:extLst>
          </p:cNvPr>
          <p:cNvSpPr>
            <a:spLocks noGrp="1"/>
          </p:cNvSpPr>
          <p:nvPr>
            <p:ph type="dt" sz="half" idx="10"/>
          </p:nvPr>
        </p:nvSpPr>
        <p:spPr/>
        <p:txBody>
          <a:bodyPr/>
          <a:lstStyle/>
          <a:p>
            <a:fld id="{B3F23194-A567-4B0E-9246-01CFCD64AE36}" type="datetimeFigureOut">
              <a:rPr lang="en-IN" smtClean="0"/>
              <a:t>26-05-2024</a:t>
            </a:fld>
            <a:endParaRPr lang="en-IN"/>
          </a:p>
        </p:txBody>
      </p:sp>
      <p:sp>
        <p:nvSpPr>
          <p:cNvPr id="4" name="Footer Placeholder 3">
            <a:extLst>
              <a:ext uri="{FF2B5EF4-FFF2-40B4-BE49-F238E27FC236}">
                <a16:creationId xmlns:a16="http://schemas.microsoft.com/office/drawing/2014/main" id="{0F5C51BF-2E3E-B164-B6B3-5AF31D5F326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EB7BD02-8DEE-0867-CE7C-8DA1B4217CC0}"/>
              </a:ext>
            </a:extLst>
          </p:cNvPr>
          <p:cNvSpPr>
            <a:spLocks noGrp="1"/>
          </p:cNvSpPr>
          <p:nvPr>
            <p:ph type="sldNum" sz="quarter" idx="12"/>
          </p:nvPr>
        </p:nvSpPr>
        <p:spPr/>
        <p:txBody>
          <a:bodyPr/>
          <a:lstStyle/>
          <a:p>
            <a:fld id="{85BD2E8D-4B17-4104-B4E5-D7F3BF26D790}" type="slidenum">
              <a:rPr lang="en-IN" smtClean="0"/>
              <a:t>‹#›</a:t>
            </a:fld>
            <a:endParaRPr lang="en-IN"/>
          </a:p>
        </p:txBody>
      </p:sp>
    </p:spTree>
    <p:extLst>
      <p:ext uri="{BB962C8B-B14F-4D97-AF65-F5344CB8AC3E}">
        <p14:creationId xmlns:p14="http://schemas.microsoft.com/office/powerpoint/2010/main" val="642135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75746C-CD05-1BF7-BE54-436B19F67D6F}"/>
              </a:ext>
            </a:extLst>
          </p:cNvPr>
          <p:cNvSpPr>
            <a:spLocks noGrp="1"/>
          </p:cNvSpPr>
          <p:nvPr>
            <p:ph type="dt" sz="half" idx="10"/>
          </p:nvPr>
        </p:nvSpPr>
        <p:spPr/>
        <p:txBody>
          <a:bodyPr/>
          <a:lstStyle/>
          <a:p>
            <a:fld id="{B3F23194-A567-4B0E-9246-01CFCD64AE36}" type="datetimeFigureOut">
              <a:rPr lang="en-IN" smtClean="0"/>
              <a:t>26-05-2024</a:t>
            </a:fld>
            <a:endParaRPr lang="en-IN"/>
          </a:p>
        </p:txBody>
      </p:sp>
      <p:sp>
        <p:nvSpPr>
          <p:cNvPr id="3" name="Footer Placeholder 2">
            <a:extLst>
              <a:ext uri="{FF2B5EF4-FFF2-40B4-BE49-F238E27FC236}">
                <a16:creationId xmlns:a16="http://schemas.microsoft.com/office/drawing/2014/main" id="{17106C77-166E-39BA-892F-37FCB0C4949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5D65D75-4424-B4E2-2012-5358A6ABDE25}"/>
              </a:ext>
            </a:extLst>
          </p:cNvPr>
          <p:cNvSpPr>
            <a:spLocks noGrp="1"/>
          </p:cNvSpPr>
          <p:nvPr>
            <p:ph type="sldNum" sz="quarter" idx="12"/>
          </p:nvPr>
        </p:nvSpPr>
        <p:spPr/>
        <p:txBody>
          <a:bodyPr/>
          <a:lstStyle/>
          <a:p>
            <a:fld id="{85BD2E8D-4B17-4104-B4E5-D7F3BF26D790}" type="slidenum">
              <a:rPr lang="en-IN" smtClean="0"/>
              <a:t>‹#›</a:t>
            </a:fld>
            <a:endParaRPr lang="en-IN"/>
          </a:p>
        </p:txBody>
      </p:sp>
    </p:spTree>
    <p:extLst>
      <p:ext uri="{BB962C8B-B14F-4D97-AF65-F5344CB8AC3E}">
        <p14:creationId xmlns:p14="http://schemas.microsoft.com/office/powerpoint/2010/main" val="2114074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6924-FDB6-1438-F7B5-A49C27D18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D437BB6-7834-D6D1-2B96-9145EE38B2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05CC5EE-156C-0C01-E5BE-EE3532317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53ECF4-A26B-32B4-DB53-E7C10B6F5B7A}"/>
              </a:ext>
            </a:extLst>
          </p:cNvPr>
          <p:cNvSpPr>
            <a:spLocks noGrp="1"/>
          </p:cNvSpPr>
          <p:nvPr>
            <p:ph type="dt" sz="half" idx="10"/>
          </p:nvPr>
        </p:nvSpPr>
        <p:spPr/>
        <p:txBody>
          <a:bodyPr/>
          <a:lstStyle/>
          <a:p>
            <a:fld id="{B3F23194-A567-4B0E-9246-01CFCD64AE36}" type="datetimeFigureOut">
              <a:rPr lang="en-IN" smtClean="0"/>
              <a:t>26-05-2024</a:t>
            </a:fld>
            <a:endParaRPr lang="en-IN"/>
          </a:p>
        </p:txBody>
      </p:sp>
      <p:sp>
        <p:nvSpPr>
          <p:cNvPr id="6" name="Footer Placeholder 5">
            <a:extLst>
              <a:ext uri="{FF2B5EF4-FFF2-40B4-BE49-F238E27FC236}">
                <a16:creationId xmlns:a16="http://schemas.microsoft.com/office/drawing/2014/main" id="{5511606B-B303-8145-B0D8-27FC31F0F2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7B3B13-503E-3444-AD06-58A66BE6B31B}"/>
              </a:ext>
            </a:extLst>
          </p:cNvPr>
          <p:cNvSpPr>
            <a:spLocks noGrp="1"/>
          </p:cNvSpPr>
          <p:nvPr>
            <p:ph type="sldNum" sz="quarter" idx="12"/>
          </p:nvPr>
        </p:nvSpPr>
        <p:spPr/>
        <p:txBody>
          <a:bodyPr/>
          <a:lstStyle/>
          <a:p>
            <a:fld id="{85BD2E8D-4B17-4104-B4E5-D7F3BF26D790}" type="slidenum">
              <a:rPr lang="en-IN" smtClean="0"/>
              <a:t>‹#›</a:t>
            </a:fld>
            <a:endParaRPr lang="en-IN"/>
          </a:p>
        </p:txBody>
      </p:sp>
    </p:spTree>
    <p:extLst>
      <p:ext uri="{BB962C8B-B14F-4D97-AF65-F5344CB8AC3E}">
        <p14:creationId xmlns:p14="http://schemas.microsoft.com/office/powerpoint/2010/main" val="3302952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1D8B-A6C9-3D00-4D39-A634C5180D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6BAE5AD-4E3F-16E9-DC59-D6AAFC82B9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18581B2-FDB0-0E3B-2613-DC20319E1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6E08E-7CF2-91ED-D89F-8AD51A392E3E}"/>
              </a:ext>
            </a:extLst>
          </p:cNvPr>
          <p:cNvSpPr>
            <a:spLocks noGrp="1"/>
          </p:cNvSpPr>
          <p:nvPr>
            <p:ph type="dt" sz="half" idx="10"/>
          </p:nvPr>
        </p:nvSpPr>
        <p:spPr/>
        <p:txBody>
          <a:bodyPr/>
          <a:lstStyle/>
          <a:p>
            <a:fld id="{B3F23194-A567-4B0E-9246-01CFCD64AE36}" type="datetimeFigureOut">
              <a:rPr lang="en-IN" smtClean="0"/>
              <a:t>26-05-2024</a:t>
            </a:fld>
            <a:endParaRPr lang="en-IN"/>
          </a:p>
        </p:txBody>
      </p:sp>
      <p:sp>
        <p:nvSpPr>
          <p:cNvPr id="6" name="Footer Placeholder 5">
            <a:extLst>
              <a:ext uri="{FF2B5EF4-FFF2-40B4-BE49-F238E27FC236}">
                <a16:creationId xmlns:a16="http://schemas.microsoft.com/office/drawing/2014/main" id="{B7E0462F-688D-E0BA-419B-69682BD346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927DF8-3DB6-0AD5-405A-632F79D579B1}"/>
              </a:ext>
            </a:extLst>
          </p:cNvPr>
          <p:cNvSpPr>
            <a:spLocks noGrp="1"/>
          </p:cNvSpPr>
          <p:nvPr>
            <p:ph type="sldNum" sz="quarter" idx="12"/>
          </p:nvPr>
        </p:nvSpPr>
        <p:spPr/>
        <p:txBody>
          <a:bodyPr/>
          <a:lstStyle/>
          <a:p>
            <a:fld id="{85BD2E8D-4B17-4104-B4E5-D7F3BF26D790}" type="slidenum">
              <a:rPr lang="en-IN" smtClean="0"/>
              <a:t>‹#›</a:t>
            </a:fld>
            <a:endParaRPr lang="en-IN"/>
          </a:p>
        </p:txBody>
      </p:sp>
    </p:spTree>
    <p:extLst>
      <p:ext uri="{BB962C8B-B14F-4D97-AF65-F5344CB8AC3E}">
        <p14:creationId xmlns:p14="http://schemas.microsoft.com/office/powerpoint/2010/main" val="1123816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4F403C-F0DB-CD59-78BC-438590D0FD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1F42890-F0B6-B2DE-14B9-8EB9A398E2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D46DA4-C60B-1E99-1757-43145CDD29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F23194-A567-4B0E-9246-01CFCD64AE36}" type="datetimeFigureOut">
              <a:rPr lang="en-IN" smtClean="0"/>
              <a:t>26-05-2024</a:t>
            </a:fld>
            <a:endParaRPr lang="en-IN"/>
          </a:p>
        </p:txBody>
      </p:sp>
      <p:sp>
        <p:nvSpPr>
          <p:cNvPr id="5" name="Footer Placeholder 4">
            <a:extLst>
              <a:ext uri="{FF2B5EF4-FFF2-40B4-BE49-F238E27FC236}">
                <a16:creationId xmlns:a16="http://schemas.microsoft.com/office/drawing/2014/main" id="{DA47A88E-9888-BCF8-8D0B-80F6943B8F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7037422-2D6A-8582-C639-D21479BB6D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BD2E8D-4B17-4104-B4E5-D7F3BF26D790}" type="slidenum">
              <a:rPr lang="en-IN" smtClean="0"/>
              <a:t>‹#›</a:t>
            </a:fld>
            <a:endParaRPr lang="en-IN"/>
          </a:p>
        </p:txBody>
      </p:sp>
    </p:spTree>
    <p:extLst>
      <p:ext uri="{BB962C8B-B14F-4D97-AF65-F5344CB8AC3E}">
        <p14:creationId xmlns:p14="http://schemas.microsoft.com/office/powerpoint/2010/main" val="2012511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5FFC45-A025-8902-D266-550F5530BB25}"/>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88D29BFD-1A34-1C81-158F-EEEAF0212A6C}"/>
              </a:ext>
            </a:extLst>
          </p:cNvPr>
          <p:cNvSpPr txBox="1"/>
          <p:nvPr/>
        </p:nvSpPr>
        <p:spPr>
          <a:xfrm>
            <a:off x="1174045" y="0"/>
            <a:ext cx="10532532" cy="1938992"/>
          </a:xfrm>
          <a:prstGeom prst="rect">
            <a:avLst/>
          </a:prstGeom>
          <a:noFill/>
        </p:spPr>
        <p:txBody>
          <a:bodyPr wrap="square" rtlCol="0">
            <a:spAutoFit/>
          </a:bodyPr>
          <a:lstStyle/>
          <a:p>
            <a:pPr algn="ctr"/>
            <a:r>
              <a:rPr lang="en-IN" sz="6000" b="1" dirty="0"/>
              <a:t>Wine Quality Prediction Using Machine Learning</a:t>
            </a:r>
          </a:p>
        </p:txBody>
      </p:sp>
    </p:spTree>
    <p:extLst>
      <p:ext uri="{BB962C8B-B14F-4D97-AF65-F5344CB8AC3E}">
        <p14:creationId xmlns:p14="http://schemas.microsoft.com/office/powerpoint/2010/main" val="3050750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664053-8B50-B4DE-9DA4-898BDE16021E}"/>
              </a:ext>
            </a:extLst>
          </p:cNvPr>
          <p:cNvPicPr>
            <a:picLocks noChangeAspect="1"/>
          </p:cNvPicPr>
          <p:nvPr/>
        </p:nvPicPr>
        <p:blipFill>
          <a:blip r:embed="rId2"/>
          <a:stretch>
            <a:fillRect/>
          </a:stretch>
        </p:blipFill>
        <p:spPr>
          <a:xfrm rot="5400000">
            <a:off x="-2458156" y="2458154"/>
            <a:ext cx="6858002" cy="1941690"/>
          </a:xfrm>
          <a:prstGeom prst="rect">
            <a:avLst/>
          </a:prstGeom>
        </p:spPr>
      </p:pic>
      <p:sp>
        <p:nvSpPr>
          <p:cNvPr id="2" name="Title 1">
            <a:extLst>
              <a:ext uri="{FF2B5EF4-FFF2-40B4-BE49-F238E27FC236}">
                <a16:creationId xmlns:a16="http://schemas.microsoft.com/office/drawing/2014/main" id="{0EEB0270-F942-FE81-7267-E2E53928FE74}"/>
              </a:ext>
            </a:extLst>
          </p:cNvPr>
          <p:cNvSpPr>
            <a:spLocks noGrp="1"/>
          </p:cNvSpPr>
          <p:nvPr>
            <p:ph type="ctrTitle"/>
          </p:nvPr>
        </p:nvSpPr>
        <p:spPr>
          <a:xfrm>
            <a:off x="2178756" y="0"/>
            <a:ext cx="7936090" cy="1045104"/>
          </a:xfrm>
        </p:spPr>
        <p:txBody>
          <a:bodyPr>
            <a:normAutofit/>
          </a:bodyPr>
          <a:lstStyle/>
          <a:p>
            <a:pPr algn="l"/>
            <a:r>
              <a:rPr lang="en-US" sz="4400" b="1" dirty="0">
                <a:solidFill>
                  <a:schemeClr val="accent2">
                    <a:lumMod val="50000"/>
                  </a:schemeClr>
                </a:solidFill>
                <a:latin typeface="Times New Roman" panose="02020603050405020304" pitchFamily="18" charset="0"/>
                <a:cs typeface="Times New Roman" panose="02020603050405020304" pitchFamily="18" charset="0"/>
              </a:rPr>
              <a:t>Classification Models</a:t>
            </a:r>
            <a:endParaRPr lang="en-IN" sz="4400"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5F1C706-FAA5-0564-B68A-5D582747CFCC}"/>
              </a:ext>
            </a:extLst>
          </p:cNvPr>
          <p:cNvSpPr>
            <a:spLocks noGrp="1"/>
          </p:cNvSpPr>
          <p:nvPr>
            <p:ph type="subTitle" idx="1"/>
          </p:nvPr>
        </p:nvSpPr>
        <p:spPr>
          <a:xfrm>
            <a:off x="2178756" y="1162756"/>
            <a:ext cx="9776177" cy="5593644"/>
          </a:xfrm>
        </p:spPr>
        <p:txBody>
          <a:bodyPr>
            <a:noAutofit/>
          </a:bodyPr>
          <a:lstStyle/>
          <a:p>
            <a:pPr algn="just">
              <a:lnSpc>
                <a:spcPct val="150000"/>
              </a:lnSpc>
            </a:pPr>
            <a:r>
              <a:rPr lang="en-IN"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2. XGBoost (XGBClassifier)</a:t>
            </a:r>
          </a:p>
          <a:p>
            <a:pPr marL="342900" indent="-342900" algn="just">
              <a:lnSpc>
                <a:spcPct val="150000"/>
              </a:lnSpc>
              <a:buFont typeface="Wingdings" panose="05000000000000000000" pitchFamily="2" charset="2"/>
              <a:buChar char="§"/>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XGBoost, short for Extreme Gradient Boosting, is an advanced implementation of gradient boosting that has gained widespread popularity due to its performance and speed. </a:t>
            </a:r>
          </a:p>
          <a:p>
            <a:pPr marL="342900" indent="-342900" algn="just">
              <a:lnSpc>
                <a:spcPct val="150000"/>
              </a:lnSpc>
              <a:buFont typeface="Wingdings" panose="05000000000000000000" pitchFamily="2" charset="2"/>
              <a:buChar char="§"/>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 This iterative process results in a highly accurate predictive model. XGBoost is known for its scalability, ability to handle missing data, and effectiveness in dealing with both classification and regression problems. When applied to wine quality prediction, XGBoost can capture complex patterns in the chemical properties of the wine, leading to precise quality classification.</a:t>
            </a:r>
            <a:endParaRPr lang="en-US" sz="2000" b="0" i="0" u="none" strike="noStrike" baseline="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4610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664053-8B50-B4DE-9DA4-898BDE16021E}"/>
              </a:ext>
            </a:extLst>
          </p:cNvPr>
          <p:cNvPicPr>
            <a:picLocks noChangeAspect="1"/>
          </p:cNvPicPr>
          <p:nvPr/>
        </p:nvPicPr>
        <p:blipFill>
          <a:blip r:embed="rId2"/>
          <a:stretch>
            <a:fillRect/>
          </a:stretch>
        </p:blipFill>
        <p:spPr>
          <a:xfrm rot="5400000">
            <a:off x="-2458156" y="2458154"/>
            <a:ext cx="6858002" cy="1941690"/>
          </a:xfrm>
          <a:prstGeom prst="rect">
            <a:avLst/>
          </a:prstGeom>
        </p:spPr>
      </p:pic>
      <p:sp>
        <p:nvSpPr>
          <p:cNvPr id="2" name="Title 1">
            <a:extLst>
              <a:ext uri="{FF2B5EF4-FFF2-40B4-BE49-F238E27FC236}">
                <a16:creationId xmlns:a16="http://schemas.microsoft.com/office/drawing/2014/main" id="{0EEB0270-F942-FE81-7267-E2E53928FE74}"/>
              </a:ext>
            </a:extLst>
          </p:cNvPr>
          <p:cNvSpPr>
            <a:spLocks noGrp="1"/>
          </p:cNvSpPr>
          <p:nvPr>
            <p:ph type="ctrTitle"/>
          </p:nvPr>
        </p:nvSpPr>
        <p:spPr>
          <a:xfrm>
            <a:off x="2178756" y="0"/>
            <a:ext cx="7936090" cy="1045104"/>
          </a:xfrm>
        </p:spPr>
        <p:txBody>
          <a:bodyPr>
            <a:normAutofit/>
          </a:bodyPr>
          <a:lstStyle/>
          <a:p>
            <a:pPr algn="l"/>
            <a:r>
              <a:rPr lang="en-US" sz="4400" b="1" dirty="0">
                <a:solidFill>
                  <a:schemeClr val="accent2">
                    <a:lumMod val="50000"/>
                  </a:schemeClr>
                </a:solidFill>
                <a:latin typeface="Times New Roman" panose="02020603050405020304" pitchFamily="18" charset="0"/>
                <a:cs typeface="Times New Roman" panose="02020603050405020304" pitchFamily="18" charset="0"/>
              </a:rPr>
              <a:t>Classification Models</a:t>
            </a:r>
            <a:endParaRPr lang="en-IN" sz="4400"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5F1C706-FAA5-0564-B68A-5D582747CFCC}"/>
              </a:ext>
            </a:extLst>
          </p:cNvPr>
          <p:cNvSpPr>
            <a:spLocks noGrp="1"/>
          </p:cNvSpPr>
          <p:nvPr>
            <p:ph type="subTitle" idx="1"/>
          </p:nvPr>
        </p:nvSpPr>
        <p:spPr>
          <a:xfrm>
            <a:off x="2178756" y="1162756"/>
            <a:ext cx="9776177" cy="5593644"/>
          </a:xfrm>
        </p:spPr>
        <p:txBody>
          <a:bodyPr>
            <a:noAutofit/>
          </a:bodyPr>
          <a:lstStyle/>
          <a:p>
            <a:pPr algn="just">
              <a:lnSpc>
                <a:spcPct val="150000"/>
              </a:lnSpc>
            </a:pPr>
            <a:r>
              <a:rPr lang="en-IN" sz="2800" b="1" dirty="0">
                <a:solidFill>
                  <a:srgbClr val="0D0D0D"/>
                </a:solidFill>
                <a:highlight>
                  <a:srgbClr val="FFFFFF"/>
                </a:highlight>
                <a:latin typeface="Times New Roman" panose="02020603050405020304" pitchFamily="18" charset="0"/>
                <a:cs typeface="Times New Roman" panose="02020603050405020304" pitchFamily="18" charset="0"/>
              </a:rPr>
              <a:t>3</a:t>
            </a:r>
            <a:r>
              <a:rPr lang="en-IN"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 Support Vector Classifier (SVC)</a:t>
            </a:r>
          </a:p>
          <a:p>
            <a:pPr marL="342900" indent="-342900" algn="just">
              <a:lnSpc>
                <a:spcPct val="150000"/>
              </a:lnSpc>
              <a:buFont typeface="Wingdings" panose="05000000000000000000" pitchFamily="2" charset="2"/>
              <a:buChar char="§"/>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Support Vector Classifier (SVC) is a powerful and versatile machine learning model used for classification tasks. It works by finding the optimal hyperplane that separates the data points of different classes with the maximum margin. </a:t>
            </a:r>
          </a:p>
          <a:p>
            <a:pPr marL="342900" indent="-342900" algn="just">
              <a:lnSpc>
                <a:spcPct val="150000"/>
              </a:lnSpc>
              <a:buFont typeface="Wingdings" panose="05000000000000000000" pitchFamily="2" charset="2"/>
              <a:buChar char="§"/>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For wine quality prediction, SVC can be used to classify wines into various quality levels by analyzing their chemical characteristics. Its capability to handle nonlinear data through kernel functions makes it suitable for capturing the intricate relationships between the input features and the quality labels.</a:t>
            </a:r>
            <a:endParaRPr lang="en-US" sz="2000" b="0" i="0" u="none" strike="noStrike" baseline="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6087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664053-8B50-B4DE-9DA4-898BDE16021E}"/>
              </a:ext>
            </a:extLst>
          </p:cNvPr>
          <p:cNvPicPr>
            <a:picLocks noChangeAspect="1"/>
          </p:cNvPicPr>
          <p:nvPr/>
        </p:nvPicPr>
        <p:blipFill>
          <a:blip r:embed="rId2"/>
          <a:stretch>
            <a:fillRect/>
          </a:stretch>
        </p:blipFill>
        <p:spPr>
          <a:xfrm rot="5400000">
            <a:off x="-2458156" y="2458154"/>
            <a:ext cx="6858002" cy="1941690"/>
          </a:xfrm>
          <a:prstGeom prst="rect">
            <a:avLst/>
          </a:prstGeom>
        </p:spPr>
      </p:pic>
      <p:sp>
        <p:nvSpPr>
          <p:cNvPr id="2" name="Title 1">
            <a:extLst>
              <a:ext uri="{FF2B5EF4-FFF2-40B4-BE49-F238E27FC236}">
                <a16:creationId xmlns:a16="http://schemas.microsoft.com/office/drawing/2014/main" id="{0EEB0270-F942-FE81-7267-E2E53928FE74}"/>
              </a:ext>
            </a:extLst>
          </p:cNvPr>
          <p:cNvSpPr>
            <a:spLocks noGrp="1"/>
          </p:cNvSpPr>
          <p:nvPr>
            <p:ph type="ctrTitle"/>
          </p:nvPr>
        </p:nvSpPr>
        <p:spPr>
          <a:xfrm>
            <a:off x="2178756" y="101600"/>
            <a:ext cx="7936090" cy="808037"/>
          </a:xfrm>
        </p:spPr>
        <p:txBody>
          <a:bodyPr>
            <a:normAutofit/>
          </a:bodyPr>
          <a:lstStyle/>
          <a:p>
            <a:pPr algn="l"/>
            <a:r>
              <a:rPr lang="en-US" sz="4400" b="1" dirty="0">
                <a:solidFill>
                  <a:schemeClr val="accent2">
                    <a:lumMod val="50000"/>
                  </a:schemeClr>
                </a:solidFill>
                <a:latin typeface="Times New Roman" panose="02020603050405020304" pitchFamily="18" charset="0"/>
                <a:cs typeface="Times New Roman" panose="02020603050405020304" pitchFamily="18" charset="0"/>
              </a:rPr>
              <a:t>Results</a:t>
            </a:r>
            <a:endParaRPr lang="en-IN" sz="4400"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5F1C706-FAA5-0564-B68A-5D582747CFCC}"/>
              </a:ext>
            </a:extLst>
          </p:cNvPr>
          <p:cNvSpPr>
            <a:spLocks noGrp="1"/>
          </p:cNvSpPr>
          <p:nvPr>
            <p:ph type="subTitle" idx="1"/>
          </p:nvPr>
        </p:nvSpPr>
        <p:spPr>
          <a:xfrm>
            <a:off x="2178756" y="909637"/>
            <a:ext cx="9776177" cy="5846763"/>
          </a:xfrm>
        </p:spPr>
        <p:txBody>
          <a:bodyPr>
            <a:noAutofit/>
          </a:bodyPr>
          <a:lstStyle/>
          <a:p>
            <a:pPr algn="just">
              <a:lnSpc>
                <a:spcPct val="150000"/>
              </a:lnSpc>
            </a:pPr>
            <a:r>
              <a:rPr lang="en-US" b="1" i="0" u="none" strike="noStrike" baseline="0" dirty="0">
                <a:solidFill>
                  <a:srgbClr val="000000"/>
                </a:solidFill>
                <a:latin typeface="Times New Roman" panose="02020603050405020304" pitchFamily="18" charset="0"/>
                <a:cs typeface="Times New Roman" panose="02020603050405020304" pitchFamily="18" charset="0"/>
              </a:rPr>
              <a:t>Model Evaluation:</a:t>
            </a:r>
          </a:p>
          <a:p>
            <a:pPr algn="just">
              <a:lnSpc>
                <a:spcPct val="150000"/>
              </a:lnSpc>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From the below accuracies we can say that Logistic Regression and SVC() classifier performing better on the validation data with less difference between the validation and training data. </a:t>
            </a:r>
          </a:p>
          <a:p>
            <a:pPr algn="just">
              <a:lnSpc>
                <a:spcPct val="150000"/>
              </a:lnSpc>
            </a:pPr>
            <a:endParaRPr lang="en-US" b="0" i="0" u="none" strike="noStrike" baseline="0" dirty="0">
              <a:solidFill>
                <a:srgbClr val="000000"/>
              </a:solidFill>
              <a:latin typeface="Times New Roman" panose="02020603050405020304" pitchFamily="18" charset="0"/>
              <a:cs typeface="Times New Roman" panose="02020603050405020304" pitchFamily="18" charset="0"/>
            </a:endParaRPr>
          </a:p>
          <a:p>
            <a:pPr algn="just">
              <a:lnSpc>
                <a:spcPct val="150000"/>
              </a:lnSpc>
            </a:pPr>
            <a:endParaRPr lang="en-US" dirty="0">
              <a:solidFill>
                <a:srgbClr val="000000"/>
              </a:solidFill>
              <a:latin typeface="Times New Roman" panose="02020603050405020304" pitchFamily="18" charset="0"/>
              <a:cs typeface="Times New Roman" panose="02020603050405020304" pitchFamily="18" charset="0"/>
            </a:endParaRPr>
          </a:p>
          <a:p>
            <a:pPr algn="just">
              <a:lnSpc>
                <a:spcPct val="150000"/>
              </a:lnSpc>
            </a:pPr>
            <a:endParaRPr lang="en-US" b="0" i="0" u="none" strike="noStrike" baseline="0" dirty="0">
              <a:solidFill>
                <a:srgbClr val="000000"/>
              </a:solidFill>
              <a:latin typeface="Times New Roman" panose="02020603050405020304" pitchFamily="18" charset="0"/>
              <a:cs typeface="Times New Roman" panose="02020603050405020304" pitchFamily="18" charset="0"/>
            </a:endParaRPr>
          </a:p>
          <a:p>
            <a:pPr algn="just">
              <a:lnSpc>
                <a:spcPct val="150000"/>
              </a:lnSpc>
            </a:pPr>
            <a:r>
              <a:rPr lang="en-US" b="0" i="0" u="none" strike="noStrike" baseline="0" dirty="0">
                <a:solidFill>
                  <a:srgbClr val="000000"/>
                </a:solidFill>
                <a:latin typeface="Times New Roman" panose="02020603050405020304" pitchFamily="18" charset="0"/>
                <a:cs typeface="Times New Roman" panose="02020603050405020304" pitchFamily="18" charset="0"/>
              </a:rPr>
              <a:t> </a:t>
            </a:r>
          </a:p>
          <a:p>
            <a:pPr algn="just">
              <a:lnSpc>
                <a:spcPct val="150000"/>
              </a:lnSpc>
            </a:pPr>
            <a:endParaRPr lang="en-US" b="0" i="0" u="none" strike="noStrike" baseline="0" dirty="0">
              <a:solidFill>
                <a:srgbClr val="0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1DD3039-B8C7-B5E8-A212-CB011BDE4745}"/>
              </a:ext>
            </a:extLst>
          </p:cNvPr>
          <p:cNvPicPr>
            <a:picLocks noChangeAspect="1"/>
          </p:cNvPicPr>
          <p:nvPr/>
        </p:nvPicPr>
        <p:blipFill>
          <a:blip r:embed="rId3"/>
          <a:stretch>
            <a:fillRect/>
          </a:stretch>
        </p:blipFill>
        <p:spPr>
          <a:xfrm>
            <a:off x="2178756" y="3302328"/>
            <a:ext cx="4586203" cy="1300814"/>
          </a:xfrm>
          <a:prstGeom prst="rect">
            <a:avLst/>
          </a:prstGeom>
        </p:spPr>
      </p:pic>
      <p:pic>
        <p:nvPicPr>
          <p:cNvPr id="7" name="Picture 6">
            <a:extLst>
              <a:ext uri="{FF2B5EF4-FFF2-40B4-BE49-F238E27FC236}">
                <a16:creationId xmlns:a16="http://schemas.microsoft.com/office/drawing/2014/main" id="{253067C1-B744-3F9B-71A0-7C5CACACAD94}"/>
              </a:ext>
            </a:extLst>
          </p:cNvPr>
          <p:cNvPicPr>
            <a:picLocks noChangeAspect="1"/>
          </p:cNvPicPr>
          <p:nvPr/>
        </p:nvPicPr>
        <p:blipFill>
          <a:blip r:embed="rId4"/>
          <a:stretch>
            <a:fillRect/>
          </a:stretch>
        </p:blipFill>
        <p:spPr>
          <a:xfrm>
            <a:off x="7288786" y="3302328"/>
            <a:ext cx="4666147" cy="1300814"/>
          </a:xfrm>
          <a:prstGeom prst="rect">
            <a:avLst/>
          </a:prstGeom>
        </p:spPr>
      </p:pic>
      <p:pic>
        <p:nvPicPr>
          <p:cNvPr id="9" name="Picture 8">
            <a:extLst>
              <a:ext uri="{FF2B5EF4-FFF2-40B4-BE49-F238E27FC236}">
                <a16:creationId xmlns:a16="http://schemas.microsoft.com/office/drawing/2014/main" id="{3D57E081-A5C4-AA59-3BEC-807C69EF5663}"/>
              </a:ext>
            </a:extLst>
          </p:cNvPr>
          <p:cNvPicPr>
            <a:picLocks noChangeAspect="1"/>
          </p:cNvPicPr>
          <p:nvPr/>
        </p:nvPicPr>
        <p:blipFill>
          <a:blip r:embed="rId5"/>
          <a:stretch>
            <a:fillRect/>
          </a:stretch>
        </p:blipFill>
        <p:spPr>
          <a:xfrm>
            <a:off x="4773742" y="4972752"/>
            <a:ext cx="4586203" cy="1300814"/>
          </a:xfrm>
          <a:prstGeom prst="rect">
            <a:avLst/>
          </a:prstGeom>
        </p:spPr>
      </p:pic>
    </p:spTree>
    <p:extLst>
      <p:ext uri="{BB962C8B-B14F-4D97-AF65-F5344CB8AC3E}">
        <p14:creationId xmlns:p14="http://schemas.microsoft.com/office/powerpoint/2010/main" val="516724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664053-8B50-B4DE-9DA4-898BDE16021E}"/>
              </a:ext>
            </a:extLst>
          </p:cNvPr>
          <p:cNvPicPr>
            <a:picLocks noChangeAspect="1"/>
          </p:cNvPicPr>
          <p:nvPr/>
        </p:nvPicPr>
        <p:blipFill>
          <a:blip r:embed="rId2"/>
          <a:stretch>
            <a:fillRect/>
          </a:stretch>
        </p:blipFill>
        <p:spPr>
          <a:xfrm rot="5400000">
            <a:off x="-2458156" y="2458154"/>
            <a:ext cx="6858002" cy="1941690"/>
          </a:xfrm>
          <a:prstGeom prst="rect">
            <a:avLst/>
          </a:prstGeom>
        </p:spPr>
      </p:pic>
      <p:sp>
        <p:nvSpPr>
          <p:cNvPr id="2" name="Title 1">
            <a:extLst>
              <a:ext uri="{FF2B5EF4-FFF2-40B4-BE49-F238E27FC236}">
                <a16:creationId xmlns:a16="http://schemas.microsoft.com/office/drawing/2014/main" id="{0EEB0270-F942-FE81-7267-E2E53928FE74}"/>
              </a:ext>
            </a:extLst>
          </p:cNvPr>
          <p:cNvSpPr>
            <a:spLocks noGrp="1"/>
          </p:cNvSpPr>
          <p:nvPr>
            <p:ph type="ctrTitle"/>
          </p:nvPr>
        </p:nvSpPr>
        <p:spPr>
          <a:xfrm>
            <a:off x="2178756" y="0"/>
            <a:ext cx="7936090" cy="1045104"/>
          </a:xfrm>
        </p:spPr>
        <p:txBody>
          <a:bodyPr>
            <a:normAutofit/>
          </a:bodyPr>
          <a:lstStyle/>
          <a:p>
            <a:pPr algn="l"/>
            <a:r>
              <a:rPr lang="en-US" sz="4400" b="1" dirty="0">
                <a:solidFill>
                  <a:schemeClr val="accent2">
                    <a:lumMod val="50000"/>
                  </a:schemeClr>
                </a:solidFill>
                <a:latin typeface="Times New Roman" panose="02020603050405020304" pitchFamily="18" charset="0"/>
                <a:cs typeface="Times New Roman" panose="02020603050405020304" pitchFamily="18" charset="0"/>
              </a:rPr>
              <a:t>Conti..</a:t>
            </a:r>
            <a:endParaRPr lang="en-IN" sz="4400"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5F1C706-FAA5-0564-B68A-5D582747CFCC}"/>
              </a:ext>
            </a:extLst>
          </p:cNvPr>
          <p:cNvSpPr>
            <a:spLocks noGrp="1"/>
          </p:cNvSpPr>
          <p:nvPr>
            <p:ph type="subTitle" idx="1"/>
          </p:nvPr>
        </p:nvSpPr>
        <p:spPr>
          <a:xfrm>
            <a:off x="2178756" y="1140178"/>
            <a:ext cx="9776177" cy="5729111"/>
          </a:xfrm>
        </p:spPr>
        <p:txBody>
          <a:bodyPr>
            <a:noAutofit/>
          </a:bodyPr>
          <a:lstStyle/>
          <a:p>
            <a:pPr algn="just">
              <a:lnSpc>
                <a:spcPct val="150000"/>
              </a:lnSpc>
            </a:pPr>
            <a:r>
              <a:rPr lang="en-IN" b="1" dirty="0">
                <a:solidFill>
                  <a:srgbClr val="000000"/>
                </a:solidFill>
                <a:effectLst/>
                <a:latin typeface="Times New Roman" panose="02020603050405020304" pitchFamily="18" charset="0"/>
                <a:ea typeface="Times New Roman" panose="02020603050405020304" pitchFamily="18" charset="0"/>
              </a:rPr>
              <a:t>Model Performance: </a:t>
            </a:r>
            <a:r>
              <a:rPr lang="en-US" sz="2000" b="0" i="0" u="none" strike="noStrike" baseline="0" dirty="0">
                <a:solidFill>
                  <a:srgbClr val="0D0D0D"/>
                </a:solidFill>
                <a:latin typeface="Times New Roman" panose="02020603050405020304" pitchFamily="18" charset="0"/>
                <a:cs typeface="Times New Roman" panose="02020603050405020304" pitchFamily="18" charset="0"/>
              </a:rPr>
              <a:t>The classification report provides an overview of the performance metrics for the model evaluated on the test dataset. The model achieved an overall accuracy of 79%, indicating its ability to correctly classify instances. </a:t>
            </a:r>
          </a:p>
          <a:p>
            <a:pPr algn="just">
              <a:lnSpc>
                <a:spcPct val="150000"/>
              </a:lnSpc>
            </a:pPr>
            <a:endParaRPr lang="en-US" sz="1800" dirty="0">
              <a:solidFill>
                <a:srgbClr val="0D0D0D"/>
              </a:solidFill>
              <a:latin typeface="Times New Roman" panose="02020603050405020304" pitchFamily="18" charset="0"/>
              <a:cs typeface="Times New Roman" panose="02020603050405020304" pitchFamily="18" charset="0"/>
            </a:endParaRPr>
          </a:p>
          <a:p>
            <a:pPr algn="just">
              <a:lnSpc>
                <a:spcPct val="150000"/>
              </a:lnSpc>
            </a:pPr>
            <a:endParaRPr lang="en-US" sz="2000" b="0" i="0" u="none" strike="noStrike" baseline="0" dirty="0">
              <a:solidFill>
                <a:srgbClr val="00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8E26CB7-8370-6C95-7C8F-C9859DE315CE}"/>
              </a:ext>
            </a:extLst>
          </p:cNvPr>
          <p:cNvPicPr>
            <a:picLocks noChangeAspect="1"/>
          </p:cNvPicPr>
          <p:nvPr/>
        </p:nvPicPr>
        <p:blipFill>
          <a:blip r:embed="rId3"/>
          <a:stretch>
            <a:fillRect/>
          </a:stretch>
        </p:blipFill>
        <p:spPr>
          <a:xfrm>
            <a:off x="3912288" y="3015425"/>
            <a:ext cx="6309111" cy="3040181"/>
          </a:xfrm>
          <a:prstGeom prst="rect">
            <a:avLst/>
          </a:prstGeom>
        </p:spPr>
      </p:pic>
      <p:sp>
        <p:nvSpPr>
          <p:cNvPr id="9" name="TextBox 8">
            <a:extLst>
              <a:ext uri="{FF2B5EF4-FFF2-40B4-BE49-F238E27FC236}">
                <a16:creationId xmlns:a16="http://schemas.microsoft.com/office/drawing/2014/main" id="{2045D491-6CF6-86B0-69A8-FB8DEBB690D3}"/>
              </a:ext>
            </a:extLst>
          </p:cNvPr>
          <p:cNvSpPr txBox="1"/>
          <p:nvPr/>
        </p:nvSpPr>
        <p:spPr>
          <a:xfrm>
            <a:off x="4651022" y="6049962"/>
            <a:ext cx="5362222" cy="646331"/>
          </a:xfrm>
          <a:prstGeom prst="rect">
            <a:avLst/>
          </a:prstGeom>
          <a:noFill/>
        </p:spPr>
        <p:txBody>
          <a:bodyPr wrap="square" rtlCol="0">
            <a:spAutoFit/>
          </a:bodyPr>
          <a:lstStyle/>
          <a:p>
            <a:r>
              <a:rPr lang="en-US" sz="1800" b="1" i="0" u="none" strike="noStrike" baseline="0" dirty="0">
                <a:solidFill>
                  <a:srgbClr val="273139"/>
                </a:solidFill>
                <a:latin typeface="Times New Roman" panose="02020603050405020304" pitchFamily="18" charset="0"/>
              </a:rPr>
              <a:t>Table 1: </a:t>
            </a:r>
            <a:r>
              <a:rPr lang="en-US" sz="1800" b="0" i="0" u="none" strike="noStrike" baseline="0" dirty="0">
                <a:solidFill>
                  <a:srgbClr val="273139"/>
                </a:solidFill>
                <a:latin typeface="Times New Roman" panose="02020603050405020304" pitchFamily="18" charset="0"/>
              </a:rPr>
              <a:t>Classification report for the validation data </a:t>
            </a:r>
            <a:endParaRPr lang="en-US" sz="2000" b="0" i="0" u="none" strike="noStrike" baseline="0" dirty="0">
              <a:solidFill>
                <a:srgbClr val="000000"/>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01072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664053-8B50-B4DE-9DA4-898BDE16021E}"/>
              </a:ext>
            </a:extLst>
          </p:cNvPr>
          <p:cNvPicPr>
            <a:picLocks noChangeAspect="1"/>
          </p:cNvPicPr>
          <p:nvPr/>
        </p:nvPicPr>
        <p:blipFill>
          <a:blip r:embed="rId2"/>
          <a:stretch>
            <a:fillRect/>
          </a:stretch>
        </p:blipFill>
        <p:spPr>
          <a:xfrm rot="5400000">
            <a:off x="-2458156" y="2458154"/>
            <a:ext cx="6858002" cy="1941690"/>
          </a:xfrm>
          <a:prstGeom prst="rect">
            <a:avLst/>
          </a:prstGeom>
        </p:spPr>
      </p:pic>
      <p:sp>
        <p:nvSpPr>
          <p:cNvPr id="2" name="Title 1">
            <a:extLst>
              <a:ext uri="{FF2B5EF4-FFF2-40B4-BE49-F238E27FC236}">
                <a16:creationId xmlns:a16="http://schemas.microsoft.com/office/drawing/2014/main" id="{0EEB0270-F942-FE81-7267-E2E53928FE74}"/>
              </a:ext>
            </a:extLst>
          </p:cNvPr>
          <p:cNvSpPr>
            <a:spLocks noGrp="1"/>
          </p:cNvSpPr>
          <p:nvPr>
            <p:ph type="ctrTitle"/>
          </p:nvPr>
        </p:nvSpPr>
        <p:spPr>
          <a:xfrm>
            <a:off x="2178756" y="101600"/>
            <a:ext cx="7936090" cy="808037"/>
          </a:xfrm>
        </p:spPr>
        <p:txBody>
          <a:bodyPr>
            <a:normAutofit/>
          </a:bodyPr>
          <a:lstStyle/>
          <a:p>
            <a:pPr algn="l"/>
            <a:r>
              <a:rPr lang="en-US" sz="4400" b="1" dirty="0">
                <a:solidFill>
                  <a:schemeClr val="accent2">
                    <a:lumMod val="50000"/>
                  </a:schemeClr>
                </a:solidFill>
                <a:latin typeface="Times New Roman" panose="02020603050405020304" pitchFamily="18" charset="0"/>
                <a:cs typeface="Times New Roman" panose="02020603050405020304" pitchFamily="18" charset="0"/>
              </a:rPr>
              <a:t>Outcomes</a:t>
            </a:r>
            <a:endParaRPr lang="en-IN" sz="4400"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E8FBD64-F8B7-2893-5E36-8E3977DFAA28}"/>
              </a:ext>
            </a:extLst>
          </p:cNvPr>
          <p:cNvSpPr txBox="1"/>
          <p:nvPr/>
        </p:nvSpPr>
        <p:spPr>
          <a:xfrm>
            <a:off x="3916291" y="5790958"/>
            <a:ext cx="6717842" cy="369332"/>
          </a:xfrm>
          <a:prstGeom prst="rect">
            <a:avLst/>
          </a:prstGeom>
          <a:noFill/>
        </p:spPr>
        <p:txBody>
          <a:bodyPr wrap="square" rtlCol="0">
            <a:spAutoFit/>
          </a:bodyPr>
          <a:lstStyle/>
          <a:p>
            <a:pPr algn="ctr"/>
            <a:r>
              <a:rPr lang="en-US" sz="1800" b="1" i="0" u="none" strike="noStrike" baseline="0" dirty="0">
                <a:solidFill>
                  <a:srgbClr val="273139"/>
                </a:solidFill>
                <a:latin typeface="Times New Roman" panose="02020603050405020304" pitchFamily="18" charset="0"/>
              </a:rPr>
              <a:t>Fig 7.3.1: </a:t>
            </a:r>
            <a:r>
              <a:rPr lang="en-US" sz="1800" b="0" i="0" u="none" strike="noStrike" baseline="0" dirty="0">
                <a:solidFill>
                  <a:srgbClr val="273139"/>
                </a:solidFill>
                <a:latin typeface="Times New Roman" panose="02020603050405020304" pitchFamily="18" charset="0"/>
              </a:rPr>
              <a:t>Histograms for the columns containing continuous data </a:t>
            </a:r>
            <a:endParaRPr lang="en-IN" dirty="0"/>
          </a:p>
        </p:txBody>
      </p:sp>
      <p:pic>
        <p:nvPicPr>
          <p:cNvPr id="13" name="Picture 12">
            <a:extLst>
              <a:ext uri="{FF2B5EF4-FFF2-40B4-BE49-F238E27FC236}">
                <a16:creationId xmlns:a16="http://schemas.microsoft.com/office/drawing/2014/main" id="{5A8F5D6C-0BFD-2001-63E6-ADFF0A158BD4}"/>
              </a:ext>
            </a:extLst>
          </p:cNvPr>
          <p:cNvPicPr>
            <a:picLocks noChangeAspect="1"/>
          </p:cNvPicPr>
          <p:nvPr/>
        </p:nvPicPr>
        <p:blipFill>
          <a:blip r:embed="rId3"/>
          <a:stretch>
            <a:fillRect/>
          </a:stretch>
        </p:blipFill>
        <p:spPr>
          <a:xfrm>
            <a:off x="3037347" y="1884504"/>
            <a:ext cx="8036417" cy="4275786"/>
          </a:xfrm>
          <a:prstGeom prst="rect">
            <a:avLst/>
          </a:prstGeom>
        </p:spPr>
      </p:pic>
      <p:sp>
        <p:nvSpPr>
          <p:cNvPr id="14" name="TextBox 13">
            <a:extLst>
              <a:ext uri="{FF2B5EF4-FFF2-40B4-BE49-F238E27FC236}">
                <a16:creationId xmlns:a16="http://schemas.microsoft.com/office/drawing/2014/main" id="{17E05398-6220-EE8D-7272-287A9BEFE575}"/>
              </a:ext>
            </a:extLst>
          </p:cNvPr>
          <p:cNvSpPr txBox="1"/>
          <p:nvPr/>
        </p:nvSpPr>
        <p:spPr>
          <a:xfrm>
            <a:off x="2178756" y="1047162"/>
            <a:ext cx="9753600" cy="646331"/>
          </a:xfrm>
          <a:prstGeom prst="rect">
            <a:avLst/>
          </a:prstGeom>
          <a:noFill/>
        </p:spPr>
        <p:txBody>
          <a:bodyPr wrap="square" rtlCol="0">
            <a:spAutoFit/>
          </a:bodyPr>
          <a:lstStyle/>
          <a:p>
            <a:r>
              <a:rPr lang="en-US" sz="1800" b="0" i="0" u="none" strike="noStrike" baseline="0" dirty="0">
                <a:solidFill>
                  <a:srgbClr val="000000"/>
                </a:solidFill>
                <a:latin typeface="Times New Roman" panose="02020603050405020304" pitchFamily="18" charset="0"/>
              </a:rPr>
              <a:t>Fig 2: shows the </a:t>
            </a:r>
            <a:r>
              <a:rPr lang="en-US" sz="1800" b="1" i="0" u="none" strike="noStrike" baseline="0" dirty="0">
                <a:solidFill>
                  <a:srgbClr val="000000"/>
                </a:solidFill>
                <a:latin typeface="Times New Roman" panose="02020603050405020304" pitchFamily="18" charset="0"/>
              </a:rPr>
              <a:t>histogram, </a:t>
            </a:r>
            <a:r>
              <a:rPr lang="en-US" sz="1800" b="0" i="0" u="none" strike="noStrike" baseline="0" dirty="0">
                <a:solidFill>
                  <a:srgbClr val="000000"/>
                </a:solidFill>
                <a:latin typeface="Times New Roman" panose="02020603050405020304" pitchFamily="18" charset="0"/>
              </a:rPr>
              <a:t>to visualise the distribution of the data with continuous values in the columns of the dataset. </a:t>
            </a:r>
            <a:endParaRPr lang="en-IN" dirty="0"/>
          </a:p>
        </p:txBody>
      </p:sp>
      <p:sp>
        <p:nvSpPr>
          <p:cNvPr id="15" name="TextBox 14">
            <a:extLst>
              <a:ext uri="{FF2B5EF4-FFF2-40B4-BE49-F238E27FC236}">
                <a16:creationId xmlns:a16="http://schemas.microsoft.com/office/drawing/2014/main" id="{350EBA50-BDD6-C343-E370-1D2AB69FE482}"/>
              </a:ext>
            </a:extLst>
          </p:cNvPr>
          <p:cNvSpPr txBox="1"/>
          <p:nvPr/>
        </p:nvSpPr>
        <p:spPr>
          <a:xfrm>
            <a:off x="3978856" y="6206444"/>
            <a:ext cx="6717842" cy="369332"/>
          </a:xfrm>
          <a:prstGeom prst="rect">
            <a:avLst/>
          </a:prstGeom>
          <a:noFill/>
        </p:spPr>
        <p:txBody>
          <a:bodyPr wrap="square" rtlCol="0">
            <a:spAutoFit/>
          </a:bodyPr>
          <a:lstStyle/>
          <a:p>
            <a:pPr algn="ctr"/>
            <a:r>
              <a:rPr lang="en-US" sz="1800" b="1" i="0" u="none" strike="noStrike" baseline="0" dirty="0">
                <a:solidFill>
                  <a:srgbClr val="273139"/>
                </a:solidFill>
                <a:latin typeface="Times New Roman" panose="02020603050405020304" pitchFamily="18" charset="0"/>
              </a:rPr>
              <a:t>Fig 2: </a:t>
            </a:r>
            <a:r>
              <a:rPr lang="en-US" sz="1800" b="0" i="0" u="none" strike="noStrike" baseline="0" dirty="0">
                <a:solidFill>
                  <a:srgbClr val="273139"/>
                </a:solidFill>
                <a:latin typeface="Times New Roman" panose="02020603050405020304" pitchFamily="18" charset="0"/>
              </a:rPr>
              <a:t>Histograms for the columns containing continuous data </a:t>
            </a:r>
            <a:endParaRPr lang="en-IN" dirty="0"/>
          </a:p>
        </p:txBody>
      </p:sp>
    </p:spTree>
    <p:extLst>
      <p:ext uri="{BB962C8B-B14F-4D97-AF65-F5344CB8AC3E}">
        <p14:creationId xmlns:p14="http://schemas.microsoft.com/office/powerpoint/2010/main" val="2689310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664053-8B50-B4DE-9DA4-898BDE16021E}"/>
              </a:ext>
            </a:extLst>
          </p:cNvPr>
          <p:cNvPicPr>
            <a:picLocks noChangeAspect="1"/>
          </p:cNvPicPr>
          <p:nvPr/>
        </p:nvPicPr>
        <p:blipFill>
          <a:blip r:embed="rId2"/>
          <a:stretch>
            <a:fillRect/>
          </a:stretch>
        </p:blipFill>
        <p:spPr>
          <a:xfrm rot="5400000">
            <a:off x="-2458156" y="2458154"/>
            <a:ext cx="6858002" cy="1941690"/>
          </a:xfrm>
          <a:prstGeom prst="rect">
            <a:avLst/>
          </a:prstGeom>
        </p:spPr>
      </p:pic>
      <p:sp>
        <p:nvSpPr>
          <p:cNvPr id="2" name="Title 1">
            <a:extLst>
              <a:ext uri="{FF2B5EF4-FFF2-40B4-BE49-F238E27FC236}">
                <a16:creationId xmlns:a16="http://schemas.microsoft.com/office/drawing/2014/main" id="{0EEB0270-F942-FE81-7267-E2E53928FE74}"/>
              </a:ext>
            </a:extLst>
          </p:cNvPr>
          <p:cNvSpPr>
            <a:spLocks noGrp="1"/>
          </p:cNvSpPr>
          <p:nvPr>
            <p:ph type="ctrTitle"/>
          </p:nvPr>
        </p:nvSpPr>
        <p:spPr>
          <a:xfrm>
            <a:off x="2178756" y="101600"/>
            <a:ext cx="7936090" cy="808037"/>
          </a:xfrm>
        </p:spPr>
        <p:txBody>
          <a:bodyPr>
            <a:normAutofit/>
          </a:bodyPr>
          <a:lstStyle/>
          <a:p>
            <a:pPr algn="l"/>
            <a:r>
              <a:rPr lang="en-US" sz="4400" b="1" dirty="0">
                <a:solidFill>
                  <a:schemeClr val="accent2">
                    <a:lumMod val="50000"/>
                  </a:schemeClr>
                </a:solidFill>
                <a:latin typeface="Times New Roman" panose="02020603050405020304" pitchFamily="18" charset="0"/>
                <a:cs typeface="Times New Roman" panose="02020603050405020304" pitchFamily="18" charset="0"/>
              </a:rPr>
              <a:t>Outcomes</a:t>
            </a:r>
            <a:endParaRPr lang="en-IN" sz="4400"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E8FBD64-F8B7-2893-5E36-8E3977DFAA28}"/>
              </a:ext>
            </a:extLst>
          </p:cNvPr>
          <p:cNvSpPr txBox="1"/>
          <p:nvPr/>
        </p:nvSpPr>
        <p:spPr>
          <a:xfrm>
            <a:off x="3978856" y="6206444"/>
            <a:ext cx="6717842" cy="369332"/>
          </a:xfrm>
          <a:prstGeom prst="rect">
            <a:avLst/>
          </a:prstGeom>
          <a:noFill/>
        </p:spPr>
        <p:txBody>
          <a:bodyPr wrap="square" rtlCol="0">
            <a:spAutoFit/>
          </a:bodyPr>
          <a:lstStyle/>
          <a:p>
            <a:pPr algn="ctr"/>
            <a:r>
              <a:rPr lang="en-US" sz="1800" b="1" i="0" u="none" strike="noStrike" baseline="0" dirty="0">
                <a:solidFill>
                  <a:srgbClr val="273139"/>
                </a:solidFill>
                <a:latin typeface="Times New Roman" panose="02020603050405020304" pitchFamily="18" charset="0"/>
              </a:rPr>
              <a:t>Fig 3: </a:t>
            </a:r>
            <a:r>
              <a:rPr lang="en-US" sz="1800" b="0" i="0" u="none" strike="noStrike" baseline="0" dirty="0">
                <a:solidFill>
                  <a:srgbClr val="273139"/>
                </a:solidFill>
                <a:latin typeface="Times New Roman" panose="02020603050405020304" pitchFamily="18" charset="0"/>
              </a:rPr>
              <a:t>Confusion matrix drawn on the validation data </a:t>
            </a:r>
            <a:endParaRPr lang="en-IN" dirty="0"/>
          </a:p>
        </p:txBody>
      </p:sp>
      <p:pic>
        <p:nvPicPr>
          <p:cNvPr id="7" name="Picture 6">
            <a:extLst>
              <a:ext uri="{FF2B5EF4-FFF2-40B4-BE49-F238E27FC236}">
                <a16:creationId xmlns:a16="http://schemas.microsoft.com/office/drawing/2014/main" id="{5DB78C85-ABDB-BA37-683E-2732607FB298}"/>
              </a:ext>
            </a:extLst>
          </p:cNvPr>
          <p:cNvPicPr>
            <a:picLocks noChangeAspect="1"/>
          </p:cNvPicPr>
          <p:nvPr/>
        </p:nvPicPr>
        <p:blipFill>
          <a:blip r:embed="rId3"/>
          <a:stretch>
            <a:fillRect/>
          </a:stretch>
        </p:blipFill>
        <p:spPr>
          <a:xfrm>
            <a:off x="3978856" y="1145481"/>
            <a:ext cx="6570134" cy="4825119"/>
          </a:xfrm>
          <a:prstGeom prst="rect">
            <a:avLst/>
          </a:prstGeom>
        </p:spPr>
      </p:pic>
    </p:spTree>
    <p:extLst>
      <p:ext uri="{BB962C8B-B14F-4D97-AF65-F5344CB8AC3E}">
        <p14:creationId xmlns:p14="http://schemas.microsoft.com/office/powerpoint/2010/main" val="1949242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664053-8B50-B4DE-9DA4-898BDE16021E}"/>
              </a:ext>
            </a:extLst>
          </p:cNvPr>
          <p:cNvPicPr>
            <a:picLocks noChangeAspect="1"/>
          </p:cNvPicPr>
          <p:nvPr/>
        </p:nvPicPr>
        <p:blipFill>
          <a:blip r:embed="rId2"/>
          <a:stretch>
            <a:fillRect/>
          </a:stretch>
        </p:blipFill>
        <p:spPr>
          <a:xfrm rot="5400000">
            <a:off x="-2458156" y="2458154"/>
            <a:ext cx="6858002" cy="1941690"/>
          </a:xfrm>
          <a:prstGeom prst="rect">
            <a:avLst/>
          </a:prstGeom>
        </p:spPr>
      </p:pic>
      <p:sp>
        <p:nvSpPr>
          <p:cNvPr id="2" name="Title 1">
            <a:extLst>
              <a:ext uri="{FF2B5EF4-FFF2-40B4-BE49-F238E27FC236}">
                <a16:creationId xmlns:a16="http://schemas.microsoft.com/office/drawing/2014/main" id="{0EEB0270-F942-FE81-7267-E2E53928FE74}"/>
              </a:ext>
            </a:extLst>
          </p:cNvPr>
          <p:cNvSpPr>
            <a:spLocks noGrp="1"/>
          </p:cNvSpPr>
          <p:nvPr>
            <p:ph type="ctrTitle"/>
          </p:nvPr>
        </p:nvSpPr>
        <p:spPr>
          <a:xfrm>
            <a:off x="2178756" y="0"/>
            <a:ext cx="7936090" cy="1045104"/>
          </a:xfrm>
        </p:spPr>
        <p:txBody>
          <a:bodyPr>
            <a:normAutofit/>
          </a:bodyPr>
          <a:lstStyle/>
          <a:p>
            <a:pPr algn="l"/>
            <a:r>
              <a:rPr lang="en-US" sz="4400" b="1" dirty="0">
                <a:solidFill>
                  <a:schemeClr val="accent2">
                    <a:lumMod val="50000"/>
                  </a:schemeClr>
                </a:solidFill>
                <a:latin typeface="Times New Roman" panose="02020603050405020304" pitchFamily="18" charset="0"/>
                <a:cs typeface="Times New Roman" panose="02020603050405020304" pitchFamily="18" charset="0"/>
              </a:rPr>
              <a:t>Conclusion</a:t>
            </a:r>
            <a:endParaRPr lang="en-IN" sz="4400"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5F1C706-FAA5-0564-B68A-5D582747CFCC}"/>
              </a:ext>
            </a:extLst>
          </p:cNvPr>
          <p:cNvSpPr>
            <a:spLocks noGrp="1"/>
          </p:cNvSpPr>
          <p:nvPr>
            <p:ph type="subTitle" idx="1"/>
          </p:nvPr>
        </p:nvSpPr>
        <p:spPr>
          <a:xfrm>
            <a:off x="2178756" y="1162756"/>
            <a:ext cx="9776177" cy="5593644"/>
          </a:xfrm>
        </p:spPr>
        <p:txBody>
          <a:bodyPr>
            <a:noAutofit/>
          </a:bodyPr>
          <a:lstStyle/>
          <a:p>
            <a:pPr marL="342900" indent="-342900" algn="just">
              <a:lnSpc>
                <a:spcPct val="150000"/>
              </a:lnSpc>
              <a:buFont typeface="Wingdings" panose="05000000000000000000" pitchFamily="2" charset="2"/>
              <a:buChar char="§"/>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In this project, we employed advanced machine learning techniques to predict wine quality based on various physicochemical features, achieving an overall accuracy of 79%. We rigorously analyzed a comprehensive dataset and evaluated multiple models, including ensemble methods like Random Forests and Gradient Boosting Machines, to enhance prediction accuracy.</a:t>
            </a:r>
          </a:p>
          <a:p>
            <a:pPr marL="342900" indent="-342900" algn="just">
              <a:lnSpc>
                <a:spcPct val="150000"/>
              </a:lnSpc>
              <a:buFont typeface="Wingdings" panose="05000000000000000000" pitchFamily="2" charset="2"/>
              <a:buChar char="§"/>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We used metrics like Precision, Recall, F1 score, and support to thoroughly evaluate performance. Our robust framework offers reliable predictions, providing valuable insights for winemakers and enhancing quality control in the wine industry.</a:t>
            </a:r>
          </a:p>
        </p:txBody>
      </p:sp>
    </p:spTree>
    <p:extLst>
      <p:ext uri="{BB962C8B-B14F-4D97-AF65-F5344CB8AC3E}">
        <p14:creationId xmlns:p14="http://schemas.microsoft.com/office/powerpoint/2010/main" val="2463428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664053-8B50-B4DE-9DA4-898BDE16021E}"/>
              </a:ext>
            </a:extLst>
          </p:cNvPr>
          <p:cNvPicPr>
            <a:picLocks noChangeAspect="1"/>
          </p:cNvPicPr>
          <p:nvPr/>
        </p:nvPicPr>
        <p:blipFill>
          <a:blip r:embed="rId2"/>
          <a:stretch>
            <a:fillRect/>
          </a:stretch>
        </p:blipFill>
        <p:spPr>
          <a:xfrm rot="5400000">
            <a:off x="-2458156" y="2458154"/>
            <a:ext cx="6858002" cy="1941690"/>
          </a:xfrm>
          <a:prstGeom prst="rect">
            <a:avLst/>
          </a:prstGeom>
        </p:spPr>
      </p:pic>
      <p:sp>
        <p:nvSpPr>
          <p:cNvPr id="2" name="Title 1">
            <a:extLst>
              <a:ext uri="{FF2B5EF4-FFF2-40B4-BE49-F238E27FC236}">
                <a16:creationId xmlns:a16="http://schemas.microsoft.com/office/drawing/2014/main" id="{0EEB0270-F942-FE81-7267-E2E53928FE74}"/>
              </a:ext>
            </a:extLst>
          </p:cNvPr>
          <p:cNvSpPr>
            <a:spLocks noGrp="1"/>
          </p:cNvSpPr>
          <p:nvPr>
            <p:ph type="ctrTitle"/>
          </p:nvPr>
        </p:nvSpPr>
        <p:spPr>
          <a:xfrm>
            <a:off x="2178756" y="0"/>
            <a:ext cx="7936090" cy="1045104"/>
          </a:xfrm>
        </p:spPr>
        <p:txBody>
          <a:bodyPr>
            <a:normAutofit/>
          </a:bodyPr>
          <a:lstStyle/>
          <a:p>
            <a:pPr algn="l"/>
            <a:r>
              <a:rPr lang="en-US" sz="4400" b="1" dirty="0">
                <a:solidFill>
                  <a:schemeClr val="accent2">
                    <a:lumMod val="50000"/>
                  </a:schemeClr>
                </a:solidFill>
                <a:latin typeface="Times New Roman" panose="02020603050405020304" pitchFamily="18" charset="0"/>
                <a:cs typeface="Times New Roman" panose="02020603050405020304" pitchFamily="18" charset="0"/>
              </a:rPr>
              <a:t>References</a:t>
            </a:r>
            <a:endParaRPr lang="en-IN" sz="4400"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5F1C706-FAA5-0564-B68A-5D582747CFCC}"/>
              </a:ext>
            </a:extLst>
          </p:cNvPr>
          <p:cNvSpPr>
            <a:spLocks noGrp="1"/>
          </p:cNvSpPr>
          <p:nvPr>
            <p:ph type="subTitle" idx="1"/>
          </p:nvPr>
        </p:nvSpPr>
        <p:spPr>
          <a:xfrm>
            <a:off x="2178756" y="1162756"/>
            <a:ext cx="9776177" cy="5593644"/>
          </a:xfrm>
        </p:spPr>
        <p:txBody>
          <a:bodyPr>
            <a:noAutofit/>
          </a:bodyPr>
          <a:lstStyle/>
          <a:p>
            <a:pPr algn="just">
              <a:lnSpc>
                <a:spcPct val="150000"/>
              </a:lnSpc>
            </a:pPr>
            <a:r>
              <a:rPr lang="en-US" sz="1800" b="0" i="0" u="none" strike="noStrike" baseline="0" dirty="0">
                <a:solidFill>
                  <a:srgbClr val="000000"/>
                </a:solidFill>
                <a:latin typeface="Times New Roman" panose="02020603050405020304" pitchFamily="18" charset="0"/>
              </a:rPr>
              <a:t>[1] Swapnil Darade and Nilesh Korade et al. discussed “Wine quality prediction” International Journal of Advances in Engineering and Management (IJAEM) DOI: 10.35629/5252030712461252 Impact Factor value 14.429 | ISO 9001: 2008 Certified Journal Page 13 </a:t>
            </a:r>
          </a:p>
          <a:p>
            <a:pPr algn="just">
              <a:lnSpc>
                <a:spcPct val="150000"/>
              </a:lnSpc>
            </a:pPr>
            <a:r>
              <a:rPr lang="en-US" sz="1800" b="0" i="0" u="none" strike="noStrike" baseline="0" dirty="0">
                <a:solidFill>
                  <a:srgbClr val="000000"/>
                </a:solidFill>
                <a:latin typeface="Times New Roman" panose="02020603050405020304" pitchFamily="18" charset="0"/>
              </a:rPr>
              <a:t>[2] Muhammad Aslam et al. discussed “Wine Quality Prediction” By Using Machine Learning Algorithms ISSN 2320-9186 13GSJ: Volume 10, Issue 12, December 2022 </a:t>
            </a:r>
          </a:p>
          <a:p>
            <a:pPr algn="just">
              <a:lnSpc>
                <a:spcPct val="150000"/>
              </a:lnSpc>
            </a:pPr>
            <a:r>
              <a:rPr lang="en-US" sz="1800" b="0" i="0" u="none" strike="noStrike" baseline="0" dirty="0">
                <a:solidFill>
                  <a:srgbClr val="000000"/>
                </a:solidFill>
                <a:latin typeface="Times New Roman" panose="02020603050405020304" pitchFamily="18" charset="0"/>
              </a:rPr>
              <a:t>[3] S. Kumar, K. Agrawal and N. Mandan, "Red Wine Quality Prediction Using Machine </a:t>
            </a:r>
            <a:r>
              <a:rPr lang="en-IN" sz="1800" b="0" i="0" u="none" strike="noStrike" baseline="0" dirty="0">
                <a:solidFill>
                  <a:srgbClr val="000000"/>
                </a:solidFill>
                <a:latin typeface="Times New Roman" panose="02020603050405020304" pitchFamily="18" charset="0"/>
              </a:rPr>
              <a:t>Learning Techniques," 2020 International Conference on Computer Communication and Informatics (ICCCI), 2020, pp. 1-6, doi: 10.1109/ICCCI48352.2020.9104095. </a:t>
            </a:r>
          </a:p>
          <a:p>
            <a:pPr algn="just">
              <a:lnSpc>
                <a:spcPct val="150000"/>
              </a:lnSpc>
            </a:pPr>
            <a:r>
              <a:rPr lang="en-US" sz="1800" b="0" i="0" u="none" strike="noStrike" baseline="0" dirty="0">
                <a:solidFill>
                  <a:srgbClr val="000000"/>
                </a:solidFill>
                <a:latin typeface="Times New Roman" panose="02020603050405020304" pitchFamily="18" charset="0"/>
              </a:rPr>
              <a:t>[4] </a:t>
            </a:r>
            <a:r>
              <a:rPr lang="en-US" sz="1800" b="0" i="0" u="none" strike="noStrike" baseline="0" dirty="0">
                <a:solidFill>
                  <a:srgbClr val="212121"/>
                </a:solidFill>
                <a:latin typeface="Times New Roman" panose="02020603050405020304" pitchFamily="18" charset="0"/>
              </a:rPr>
              <a:t>Kumar S, Agrawal K, Mandan N. Red wine quality prediction using machine learning </a:t>
            </a:r>
            <a:r>
              <a:rPr lang="en-IN" sz="1800" b="0" i="0" u="none" strike="noStrike" baseline="0" dirty="0">
                <a:solidFill>
                  <a:srgbClr val="212121"/>
                </a:solidFill>
                <a:latin typeface="Times New Roman" panose="02020603050405020304" pitchFamily="18" charset="0"/>
              </a:rPr>
              <a:t>Techniques. In 2020 International Conference on Computer Communication and Informatics (ICCCI) 2020 Jan 22 (pp. 1-6). IEEE. </a:t>
            </a:r>
            <a:endParaRPr lang="en-US" sz="2000" b="0" i="0" u="none" strike="noStrike" baseline="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2041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664053-8B50-B4DE-9DA4-898BDE16021E}"/>
              </a:ext>
            </a:extLst>
          </p:cNvPr>
          <p:cNvPicPr>
            <a:picLocks noChangeAspect="1"/>
          </p:cNvPicPr>
          <p:nvPr/>
        </p:nvPicPr>
        <p:blipFill>
          <a:blip r:embed="rId2"/>
          <a:stretch>
            <a:fillRect/>
          </a:stretch>
        </p:blipFill>
        <p:spPr>
          <a:xfrm rot="5400000">
            <a:off x="-2458156" y="2458154"/>
            <a:ext cx="6858002" cy="1941690"/>
          </a:xfrm>
          <a:prstGeom prst="rect">
            <a:avLst/>
          </a:prstGeom>
        </p:spPr>
      </p:pic>
      <p:sp>
        <p:nvSpPr>
          <p:cNvPr id="5" name="Title 4">
            <a:extLst>
              <a:ext uri="{FF2B5EF4-FFF2-40B4-BE49-F238E27FC236}">
                <a16:creationId xmlns:a16="http://schemas.microsoft.com/office/drawing/2014/main" id="{D7270B65-5B76-8CCB-91EF-764681A32AEA}"/>
              </a:ext>
            </a:extLst>
          </p:cNvPr>
          <p:cNvSpPr>
            <a:spLocks noGrp="1"/>
          </p:cNvSpPr>
          <p:nvPr>
            <p:ph type="ctrTitle"/>
          </p:nvPr>
        </p:nvSpPr>
        <p:spPr>
          <a:xfrm>
            <a:off x="2460978" y="1235252"/>
            <a:ext cx="9144000" cy="2387600"/>
          </a:xfrm>
        </p:spPr>
        <p:txBody>
          <a:bodyPr>
            <a:normAutofit/>
          </a:bodyPr>
          <a:lstStyle/>
          <a:p>
            <a:r>
              <a:rPr lang="en-US" sz="9600" b="1" dirty="0">
                <a:solidFill>
                  <a:schemeClr val="accent2">
                    <a:lumMod val="75000"/>
                  </a:schemeClr>
                </a:solidFill>
                <a:latin typeface="Times New Roman" panose="02020603050405020304" pitchFamily="18" charset="0"/>
                <a:cs typeface="Times New Roman" panose="02020603050405020304" pitchFamily="18" charset="0"/>
              </a:rPr>
              <a:t>Thank You</a:t>
            </a:r>
            <a:endParaRPr lang="en-IN" sz="9600" b="1"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7557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0536" y="2394211"/>
            <a:ext cx="7050933" cy="1381965"/>
          </a:xfrm>
        </p:spPr>
        <p:txBody>
          <a:bodyPr vert="horz" wrap="square" lIns="82918" tIns="41459" rIns="82918" bIns="41459" numCol="1" rtlCol="0" anchor="ctr" anchorCtr="0" compatLnSpc="1">
            <a:normAutofit/>
          </a:bodyPr>
          <a:lstStyle/>
          <a:p>
            <a:pPr algn="ctr"/>
            <a:r>
              <a:rPr lang="en-IN" sz="3600" b="1" dirty="0">
                <a:solidFill>
                  <a:schemeClr val="accent2">
                    <a:lumMod val="50000"/>
                  </a:schemeClr>
                </a:solidFill>
                <a:latin typeface="Times New Roman" panose="02020603050405020304" pitchFamily="18" charset="0"/>
                <a:cs typeface="Times New Roman" panose="02020603050405020304" pitchFamily="18" charset="0"/>
              </a:rPr>
              <a:t>“</a:t>
            </a:r>
            <a:r>
              <a:rPr lang="en-IN" sz="3200" b="1" dirty="0">
                <a:solidFill>
                  <a:schemeClr val="accent2">
                    <a:lumMod val="50000"/>
                  </a:schemeClr>
                </a:solidFill>
                <a:latin typeface="Times New Roman" panose="02020603050405020304" pitchFamily="18" charset="0"/>
                <a:cs typeface="Times New Roman" panose="02020603050405020304" pitchFamily="18" charset="0"/>
              </a:rPr>
              <a:t>Wine Quality Prediction Using ML”</a:t>
            </a:r>
          </a:p>
        </p:txBody>
      </p:sp>
      <p:sp>
        <p:nvSpPr>
          <p:cNvPr id="2051" name="Content Placeholder 10"/>
          <p:cNvSpPr>
            <a:spLocks noGrp="1"/>
          </p:cNvSpPr>
          <p:nvPr>
            <p:ph sz="half" idx="2"/>
          </p:nvPr>
        </p:nvSpPr>
        <p:spPr>
          <a:xfrm>
            <a:off x="3124999" y="4702631"/>
            <a:ext cx="4217872" cy="614687"/>
          </a:xfrm>
        </p:spPr>
        <p:txBody>
          <a:bodyPr vert="horz" wrap="square" lIns="82918" tIns="41459" rIns="82918" bIns="41459" numCol="1" rtlCol="0" anchor="t" anchorCtr="0" compatLnSpc="1">
            <a:normAutofit fontScale="92500" lnSpcReduction="20000"/>
          </a:bodyPr>
          <a:lstStyle/>
          <a:p>
            <a:pPr marL="0" indent="0" defTabSz="727258">
              <a:spcBef>
                <a:spcPts val="793"/>
              </a:spcBef>
              <a:buNone/>
              <a:defRPr/>
            </a:pPr>
            <a:r>
              <a:rPr lang="en-IN" altLang="en-US" sz="2176" dirty="0"/>
              <a:t>UNDER THE GUIDANCE OF</a:t>
            </a:r>
          </a:p>
          <a:p>
            <a:pPr marL="0" indent="0" defTabSz="727258">
              <a:spcBef>
                <a:spcPts val="793"/>
              </a:spcBef>
              <a:buNone/>
              <a:defRPr/>
            </a:pPr>
            <a:r>
              <a:rPr lang="en-IN" altLang="en-US" sz="1995" dirty="0"/>
              <a:t>Dr. Anand Jumnal</a:t>
            </a:r>
          </a:p>
          <a:p>
            <a:pPr marL="0" indent="0" defTabSz="727258">
              <a:spcBef>
                <a:spcPts val="793"/>
              </a:spcBef>
              <a:buNone/>
              <a:defRPr/>
            </a:pPr>
            <a:endParaRPr lang="en-IN" altLang="en-US" sz="1995" dirty="0"/>
          </a:p>
        </p:txBody>
      </p:sp>
      <p:sp>
        <p:nvSpPr>
          <p:cNvPr id="2052" name="Content Placeholder 11"/>
          <p:cNvSpPr>
            <a:spLocks noGrp="1"/>
          </p:cNvSpPr>
          <p:nvPr>
            <p:ph sz="half" idx="3"/>
          </p:nvPr>
        </p:nvSpPr>
        <p:spPr>
          <a:xfrm>
            <a:off x="8530718" y="4702631"/>
            <a:ext cx="3020169" cy="1533276"/>
          </a:xfrm>
        </p:spPr>
        <p:txBody>
          <a:bodyPr vert="horz" wrap="square" lIns="82918" tIns="41459" rIns="82918" bIns="41459" numCol="1" rtlCol="0" anchor="t" anchorCtr="0" compatLnSpc="1">
            <a:normAutofit/>
          </a:bodyPr>
          <a:lstStyle/>
          <a:p>
            <a:pPr marL="0" indent="0" defTabSz="727258">
              <a:spcBef>
                <a:spcPts val="793"/>
              </a:spcBef>
              <a:buNone/>
              <a:defRPr/>
            </a:pPr>
            <a:r>
              <a:rPr lang="en-IN" altLang="en-US" sz="1814" dirty="0"/>
              <a:t>          </a:t>
            </a:r>
            <a:r>
              <a:rPr lang="en-IN" altLang="en-US" sz="2000" dirty="0"/>
              <a:t>SUBMITTED BY </a:t>
            </a:r>
          </a:p>
          <a:p>
            <a:pPr marL="0" indent="0" defTabSz="727258">
              <a:spcBef>
                <a:spcPts val="793"/>
              </a:spcBef>
              <a:buNone/>
              <a:defRPr/>
            </a:pPr>
            <a:r>
              <a:rPr lang="en-IN" altLang="en-US" sz="1800" dirty="0"/>
              <a:t>Kavya Gidaveer(2BL20CS042)</a:t>
            </a:r>
          </a:p>
          <a:p>
            <a:pPr marL="0" indent="0" defTabSz="727258">
              <a:spcBef>
                <a:spcPts val="793"/>
              </a:spcBef>
              <a:buNone/>
              <a:defRPr/>
            </a:pPr>
            <a:endParaRPr lang="en-IN" altLang="en-US" sz="1995" dirty="0"/>
          </a:p>
          <a:p>
            <a:pPr marL="0" indent="0" algn="ctr" defTabSz="727258">
              <a:spcBef>
                <a:spcPts val="793"/>
              </a:spcBef>
              <a:buNone/>
              <a:defRPr/>
            </a:pPr>
            <a:r>
              <a:rPr lang="en-IN" altLang="en-US" sz="1995" dirty="0"/>
              <a:t>                                                                                                              </a:t>
            </a:r>
          </a:p>
        </p:txBody>
      </p:sp>
      <p:sp>
        <p:nvSpPr>
          <p:cNvPr id="4100" name="TextBox 2"/>
          <p:cNvSpPr txBox="1"/>
          <p:nvPr/>
        </p:nvSpPr>
        <p:spPr>
          <a:xfrm flipH="1">
            <a:off x="2998306" y="379687"/>
            <a:ext cx="8015395" cy="2470035"/>
          </a:xfrm>
          <a:prstGeom prst="rect">
            <a:avLst/>
          </a:prstGeom>
          <a:noFill/>
          <a:ln w="9525">
            <a:noFill/>
          </a:ln>
        </p:spPr>
        <p:txBody>
          <a:bodyPr anchor="t" anchorCtr="0">
            <a:spAutoFit/>
          </a:bodyPr>
          <a:lstStyle/>
          <a:p>
            <a:pPr algn="ctr" eaLnBrk="0" hangingPunct="0">
              <a:lnSpc>
                <a:spcPct val="150000"/>
              </a:lnSpc>
            </a:pPr>
            <a:r>
              <a:rPr lang="en-IN" altLang="en-US" sz="2176" b="1" dirty="0">
                <a:cs typeface="Times New Roman" panose="02020603050405020304" pitchFamily="18" charset="0"/>
              </a:rPr>
              <a:t>BLDEA’S V P Dr. P G HALAKATTI COLLEGE OF ENGINEERING AND TECHNOLOGY</a:t>
            </a:r>
          </a:p>
          <a:p>
            <a:pPr algn="ctr" eaLnBrk="0" hangingPunct="0">
              <a:spcBef>
                <a:spcPts val="544"/>
              </a:spcBef>
            </a:pPr>
            <a:r>
              <a:rPr lang="en-IN" altLang="en-US" sz="1814" b="1" dirty="0">
                <a:cs typeface="Times New Roman" panose="02020603050405020304" pitchFamily="18" charset="0"/>
              </a:rPr>
              <a:t>DEPARTMENT OF COMPUTER SCIENCE AND ENGINEERING</a:t>
            </a:r>
          </a:p>
          <a:p>
            <a:pPr algn="ctr" eaLnBrk="0" hangingPunct="0">
              <a:spcBef>
                <a:spcPts val="544"/>
              </a:spcBef>
            </a:pPr>
            <a:endParaRPr lang="en-IN" altLang="en-US" sz="1814" b="1" dirty="0">
              <a:cs typeface="Times New Roman" panose="02020603050405020304" pitchFamily="18" charset="0"/>
            </a:endParaRPr>
          </a:p>
          <a:p>
            <a:pPr algn="ctr" eaLnBrk="0" hangingPunct="0">
              <a:spcBef>
                <a:spcPts val="544"/>
              </a:spcBef>
            </a:pPr>
            <a:r>
              <a:rPr lang="en-IN" altLang="en-US" sz="1814" b="1" dirty="0">
                <a:cs typeface="Times New Roman" panose="02020603050405020304" pitchFamily="18" charset="0"/>
              </a:rPr>
              <a:t>PRESENTATION ON PROJECT PHASE - 2</a:t>
            </a:r>
          </a:p>
          <a:p>
            <a:pPr algn="ctr" eaLnBrk="0" hangingPunct="0">
              <a:spcBef>
                <a:spcPts val="544"/>
              </a:spcBef>
            </a:pPr>
            <a:endParaRPr lang="en-IN" altLang="en-US" sz="1814" b="1" dirty="0"/>
          </a:p>
        </p:txBody>
      </p:sp>
      <p:pic>
        <p:nvPicPr>
          <p:cNvPr id="3" name="Picture 2">
            <a:extLst>
              <a:ext uri="{FF2B5EF4-FFF2-40B4-BE49-F238E27FC236}">
                <a16:creationId xmlns:a16="http://schemas.microsoft.com/office/drawing/2014/main" id="{1871B5B7-0C9B-C099-0F3D-E18CA0DCA91D}"/>
              </a:ext>
            </a:extLst>
          </p:cNvPr>
          <p:cNvPicPr>
            <a:picLocks noChangeAspect="1"/>
          </p:cNvPicPr>
          <p:nvPr/>
        </p:nvPicPr>
        <p:blipFill>
          <a:blip r:embed="rId3"/>
          <a:stretch>
            <a:fillRect/>
          </a:stretch>
        </p:blipFill>
        <p:spPr>
          <a:xfrm rot="5400000">
            <a:off x="-2462695" y="2458154"/>
            <a:ext cx="6858002" cy="19416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664053-8B50-B4DE-9DA4-898BDE16021E}"/>
              </a:ext>
            </a:extLst>
          </p:cNvPr>
          <p:cNvPicPr>
            <a:picLocks noChangeAspect="1"/>
          </p:cNvPicPr>
          <p:nvPr/>
        </p:nvPicPr>
        <p:blipFill>
          <a:blip r:embed="rId2"/>
          <a:stretch>
            <a:fillRect/>
          </a:stretch>
        </p:blipFill>
        <p:spPr>
          <a:xfrm rot="5400000">
            <a:off x="-2458156" y="2458154"/>
            <a:ext cx="6858002" cy="1941690"/>
          </a:xfrm>
          <a:prstGeom prst="rect">
            <a:avLst/>
          </a:prstGeom>
        </p:spPr>
      </p:pic>
      <p:sp>
        <p:nvSpPr>
          <p:cNvPr id="2" name="Title 1">
            <a:extLst>
              <a:ext uri="{FF2B5EF4-FFF2-40B4-BE49-F238E27FC236}">
                <a16:creationId xmlns:a16="http://schemas.microsoft.com/office/drawing/2014/main" id="{0EEB0270-F942-FE81-7267-E2E53928FE74}"/>
              </a:ext>
            </a:extLst>
          </p:cNvPr>
          <p:cNvSpPr>
            <a:spLocks noGrp="1"/>
          </p:cNvSpPr>
          <p:nvPr>
            <p:ph type="ctrTitle"/>
          </p:nvPr>
        </p:nvSpPr>
        <p:spPr>
          <a:xfrm>
            <a:off x="2178756" y="0"/>
            <a:ext cx="7936090" cy="1045104"/>
          </a:xfrm>
        </p:spPr>
        <p:txBody>
          <a:bodyPr>
            <a:normAutofit/>
          </a:bodyPr>
          <a:lstStyle/>
          <a:p>
            <a:pPr algn="l"/>
            <a:r>
              <a:rPr lang="en-US" sz="4400" b="1" dirty="0">
                <a:solidFill>
                  <a:schemeClr val="accent2">
                    <a:lumMod val="50000"/>
                  </a:schemeClr>
                </a:solidFill>
                <a:latin typeface="Times New Roman" panose="02020603050405020304" pitchFamily="18" charset="0"/>
                <a:cs typeface="Times New Roman" panose="02020603050405020304" pitchFamily="18" charset="0"/>
              </a:rPr>
              <a:t>Introduction</a:t>
            </a:r>
            <a:endParaRPr lang="en-IN" sz="4400"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5F1C706-FAA5-0564-B68A-5D582747CFCC}"/>
              </a:ext>
            </a:extLst>
          </p:cNvPr>
          <p:cNvSpPr>
            <a:spLocks noGrp="1"/>
          </p:cNvSpPr>
          <p:nvPr>
            <p:ph type="subTitle" idx="1"/>
          </p:nvPr>
        </p:nvSpPr>
        <p:spPr>
          <a:xfrm>
            <a:off x="2178756" y="1264356"/>
            <a:ext cx="9776177" cy="5593644"/>
          </a:xfrm>
        </p:spPr>
        <p:txBody>
          <a:bodyPr>
            <a:normAutofit/>
          </a:bodyPr>
          <a:lstStyle/>
          <a:p>
            <a:pPr marL="342900" indent="-342900" algn="just">
              <a:lnSpc>
                <a:spcPct val="150000"/>
              </a:lnSpc>
              <a:buFont typeface="Wingdings" panose="05000000000000000000" pitchFamily="2" charset="2"/>
              <a:buChar char="§"/>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The quality of wine is crucial as low-quality wine can negatively affect human health. Consumers are often deceived about the quality of wine in the market, necessitating accurate quality determination.</a:t>
            </a:r>
          </a:p>
          <a:p>
            <a:pPr marL="342900" indent="-342900" algn="just">
              <a:lnSpc>
                <a:spcPct val="150000"/>
              </a:lnSpc>
              <a:buFont typeface="Wingdings" panose="05000000000000000000" pitchFamily="2" charset="2"/>
              <a:buChar char="§"/>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Traditional methods of assessing wine quality are labor-intensive and subjective. Manual evaluation lacks precision and consistency, leading to unreliable quality labeling.</a:t>
            </a:r>
          </a:p>
          <a:p>
            <a:pPr marL="342900" indent="-342900" algn="just">
              <a:lnSpc>
                <a:spcPct val="150000"/>
              </a:lnSpc>
              <a:buFont typeface="Wingdings" panose="05000000000000000000" pitchFamily="2" charset="2"/>
              <a:buChar char="§"/>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An automated method to evaluate these attributes can significantly improve the accuracy and efficiency of wine quality assessment. The implementation of machine learning algorithms and ensemble learning methods can automate and enhance the quality prediction process.</a:t>
            </a:r>
          </a:p>
          <a:p>
            <a:pPr algn="l"/>
            <a:endParaRPr lang="en-US" b="0" i="0" dirty="0">
              <a:solidFill>
                <a:srgbClr val="0D0D0D"/>
              </a:solidFill>
              <a:effectLst/>
              <a:highlight>
                <a:srgbClr val="FFFFFF"/>
              </a:highlight>
              <a:latin typeface="ui-sans-serif"/>
            </a:endParaRPr>
          </a:p>
          <a:p>
            <a:pPr algn="just"/>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3394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664053-8B50-B4DE-9DA4-898BDE16021E}"/>
              </a:ext>
            </a:extLst>
          </p:cNvPr>
          <p:cNvPicPr>
            <a:picLocks noChangeAspect="1"/>
          </p:cNvPicPr>
          <p:nvPr/>
        </p:nvPicPr>
        <p:blipFill>
          <a:blip r:embed="rId2"/>
          <a:stretch>
            <a:fillRect/>
          </a:stretch>
        </p:blipFill>
        <p:spPr>
          <a:xfrm rot="5400000">
            <a:off x="-2458156" y="2458154"/>
            <a:ext cx="6858002" cy="1941690"/>
          </a:xfrm>
          <a:prstGeom prst="rect">
            <a:avLst/>
          </a:prstGeom>
        </p:spPr>
      </p:pic>
      <p:sp>
        <p:nvSpPr>
          <p:cNvPr id="2" name="Title 1">
            <a:extLst>
              <a:ext uri="{FF2B5EF4-FFF2-40B4-BE49-F238E27FC236}">
                <a16:creationId xmlns:a16="http://schemas.microsoft.com/office/drawing/2014/main" id="{0EEB0270-F942-FE81-7267-E2E53928FE74}"/>
              </a:ext>
            </a:extLst>
          </p:cNvPr>
          <p:cNvSpPr>
            <a:spLocks noGrp="1"/>
          </p:cNvSpPr>
          <p:nvPr>
            <p:ph type="ctrTitle"/>
          </p:nvPr>
        </p:nvSpPr>
        <p:spPr>
          <a:xfrm>
            <a:off x="2178756" y="0"/>
            <a:ext cx="7936090" cy="1045104"/>
          </a:xfrm>
        </p:spPr>
        <p:txBody>
          <a:bodyPr>
            <a:normAutofit/>
          </a:bodyPr>
          <a:lstStyle/>
          <a:p>
            <a:pPr algn="l"/>
            <a:r>
              <a:rPr lang="en-US" sz="4400" b="1" dirty="0">
                <a:solidFill>
                  <a:schemeClr val="accent2">
                    <a:lumMod val="50000"/>
                  </a:schemeClr>
                </a:solidFill>
                <a:latin typeface="Times New Roman" panose="02020603050405020304" pitchFamily="18" charset="0"/>
                <a:cs typeface="Times New Roman" panose="02020603050405020304" pitchFamily="18" charset="0"/>
              </a:rPr>
              <a:t>Problem Statements</a:t>
            </a:r>
            <a:endParaRPr lang="en-IN" sz="4400"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5F1C706-FAA5-0564-B68A-5D582747CFCC}"/>
              </a:ext>
            </a:extLst>
          </p:cNvPr>
          <p:cNvSpPr>
            <a:spLocks noGrp="1"/>
          </p:cNvSpPr>
          <p:nvPr>
            <p:ph type="subTitle" idx="1"/>
          </p:nvPr>
        </p:nvSpPr>
        <p:spPr>
          <a:xfrm>
            <a:off x="2178756" y="1264356"/>
            <a:ext cx="9776177" cy="5593644"/>
          </a:xfrm>
        </p:spPr>
        <p:txBody>
          <a:bodyPr>
            <a:normAutofit/>
          </a:bodyPr>
          <a:lstStyle/>
          <a:p>
            <a:pPr algn="just">
              <a:lnSpc>
                <a:spcPct val="150000"/>
              </a:lnSpc>
            </a:pPr>
            <a:r>
              <a:rPr lang="en-US" sz="2000" b="0" i="0" u="none" strike="noStrike" baseline="0" dirty="0">
                <a:solidFill>
                  <a:srgbClr val="0D0D0D"/>
                </a:solidFill>
                <a:latin typeface="Times New Roman" panose="02020603050405020304" pitchFamily="18" charset="0"/>
              </a:rPr>
              <a:t>Given the physicochemical properties of wine samples, the goal is to build a predictive model that can accurately determine the quality rating of the wine. The problem can be approached as either a regression task, predicting the exact quality score, or a classification task, categorizing the wine into quality classes (e.g., low, medium, high). </a:t>
            </a:r>
            <a:endParaRPr lang="en-US" sz="2000" b="0" i="0" u="none" strike="noStrike" baseline="0" dirty="0">
              <a:solidFill>
                <a:srgbClr val="000000"/>
              </a:solidFill>
              <a:latin typeface="Times New Roman" panose="02020603050405020304" pitchFamily="18" charset="0"/>
            </a:endParaRPr>
          </a:p>
          <a:p>
            <a:pPr marL="285750" indent="-285750" algn="just">
              <a:lnSpc>
                <a:spcPct val="150000"/>
              </a:lnSpc>
              <a:buFont typeface="Wingdings" panose="05000000000000000000" pitchFamily="2" charset="2"/>
              <a:buChar char="§"/>
            </a:pPr>
            <a:r>
              <a:rPr lang="en-US" sz="2000" b="0" i="0" u="none" strike="noStrike" baseline="0" dirty="0">
                <a:solidFill>
                  <a:srgbClr val="0D0D0D"/>
                </a:solidFill>
                <a:latin typeface="Times New Roman" panose="02020603050405020304" pitchFamily="18" charset="0"/>
              </a:rPr>
              <a:t>Data Imbalance: Quality ratings may not be evenly distributed, with certain ratings appearing more frequently than others. </a:t>
            </a:r>
            <a:endParaRPr lang="en-US" sz="2000" b="0" i="0" u="none" strike="noStrike" baseline="0" dirty="0">
              <a:solidFill>
                <a:srgbClr val="000000"/>
              </a:solidFill>
              <a:latin typeface="Times New Roman" panose="02020603050405020304" pitchFamily="18" charset="0"/>
            </a:endParaRPr>
          </a:p>
          <a:p>
            <a:pPr marL="285750" indent="-285750" algn="just">
              <a:lnSpc>
                <a:spcPct val="150000"/>
              </a:lnSpc>
              <a:buFont typeface="Wingdings" panose="05000000000000000000" pitchFamily="2" charset="2"/>
              <a:buChar char="§"/>
            </a:pPr>
            <a:r>
              <a:rPr lang="en-US" sz="2000" b="0" i="0" u="none" strike="noStrike" baseline="0" dirty="0">
                <a:solidFill>
                  <a:srgbClr val="0D0D0D"/>
                </a:solidFill>
                <a:latin typeface="Times New Roman" panose="02020603050405020304" pitchFamily="18" charset="0"/>
              </a:rPr>
              <a:t>Non-linearity: The relationship between physicochemical properties and wine quality may be complex and non-linear. </a:t>
            </a:r>
            <a:endParaRPr lang="en-US" sz="2000" b="0" i="0" u="none" strike="noStrike" baseline="0" dirty="0">
              <a:solidFill>
                <a:srgbClr val="000000"/>
              </a:solidFill>
              <a:latin typeface="Times New Roman" panose="02020603050405020304" pitchFamily="18" charset="0"/>
            </a:endParaRPr>
          </a:p>
          <a:p>
            <a:pPr marL="285750" indent="-285750" algn="just">
              <a:lnSpc>
                <a:spcPct val="150000"/>
              </a:lnSpc>
              <a:buFont typeface="Wingdings" panose="05000000000000000000" pitchFamily="2" charset="2"/>
              <a:buChar char="§"/>
            </a:pPr>
            <a:r>
              <a:rPr lang="en-US" sz="2000" b="0" i="0" u="none" strike="noStrike" baseline="0" dirty="0">
                <a:solidFill>
                  <a:srgbClr val="0D0D0D"/>
                </a:solidFill>
                <a:latin typeface="Times New Roman" panose="02020603050405020304" pitchFamily="18" charset="0"/>
              </a:rPr>
              <a:t>Feature Correlation: Some features may be highly correlated, which can affect the model's performance. </a:t>
            </a:r>
            <a:endParaRPr lang="en-US" sz="2000" b="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666733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664053-8B50-B4DE-9DA4-898BDE16021E}"/>
              </a:ext>
            </a:extLst>
          </p:cNvPr>
          <p:cNvPicPr>
            <a:picLocks noChangeAspect="1"/>
          </p:cNvPicPr>
          <p:nvPr/>
        </p:nvPicPr>
        <p:blipFill>
          <a:blip r:embed="rId2"/>
          <a:stretch>
            <a:fillRect/>
          </a:stretch>
        </p:blipFill>
        <p:spPr>
          <a:xfrm rot="5400000">
            <a:off x="-2458156" y="2458154"/>
            <a:ext cx="6858002" cy="1941690"/>
          </a:xfrm>
          <a:prstGeom prst="rect">
            <a:avLst/>
          </a:prstGeom>
        </p:spPr>
      </p:pic>
      <p:sp>
        <p:nvSpPr>
          <p:cNvPr id="2" name="Title 1">
            <a:extLst>
              <a:ext uri="{FF2B5EF4-FFF2-40B4-BE49-F238E27FC236}">
                <a16:creationId xmlns:a16="http://schemas.microsoft.com/office/drawing/2014/main" id="{0EEB0270-F942-FE81-7267-E2E53928FE74}"/>
              </a:ext>
            </a:extLst>
          </p:cNvPr>
          <p:cNvSpPr>
            <a:spLocks noGrp="1"/>
          </p:cNvSpPr>
          <p:nvPr>
            <p:ph type="ctrTitle"/>
          </p:nvPr>
        </p:nvSpPr>
        <p:spPr>
          <a:xfrm>
            <a:off x="2178756" y="0"/>
            <a:ext cx="7936090" cy="1045104"/>
          </a:xfrm>
        </p:spPr>
        <p:txBody>
          <a:bodyPr>
            <a:normAutofit/>
          </a:bodyPr>
          <a:lstStyle/>
          <a:p>
            <a:pPr algn="l"/>
            <a:r>
              <a:rPr lang="en-US" sz="4400" b="1" dirty="0">
                <a:solidFill>
                  <a:schemeClr val="accent2">
                    <a:lumMod val="50000"/>
                  </a:schemeClr>
                </a:solidFill>
                <a:latin typeface="Times New Roman" panose="02020603050405020304" pitchFamily="18" charset="0"/>
                <a:cs typeface="Times New Roman" panose="02020603050405020304" pitchFamily="18" charset="0"/>
              </a:rPr>
              <a:t>Objectives</a:t>
            </a:r>
            <a:endParaRPr lang="en-IN" sz="4400"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5F1C706-FAA5-0564-B68A-5D582747CFCC}"/>
              </a:ext>
            </a:extLst>
          </p:cNvPr>
          <p:cNvSpPr>
            <a:spLocks noGrp="1"/>
          </p:cNvSpPr>
          <p:nvPr>
            <p:ph type="subTitle" idx="1"/>
          </p:nvPr>
        </p:nvSpPr>
        <p:spPr>
          <a:xfrm>
            <a:off x="2178756" y="1162756"/>
            <a:ext cx="9776177" cy="5593644"/>
          </a:xfrm>
        </p:spPr>
        <p:txBody>
          <a:bodyPr>
            <a:noAutofit/>
          </a:bodyPr>
          <a:lstStyle/>
          <a:p>
            <a:pPr marL="342900" indent="-342900" algn="just">
              <a:lnSpc>
                <a:spcPct val="150000"/>
              </a:lnSpc>
              <a:buFont typeface="Wingdings" panose="05000000000000000000" pitchFamily="2" charset="2"/>
              <a:buChar char="§"/>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To develop a machine learning model that can accurately predict the quality of wine based on its physicochemical properties. The model will assist winemakers and consumers by providing an automated, reliable assessment of wine quality, thereby aiding in quality control and decision-making processes. </a:t>
            </a:r>
          </a:p>
          <a:p>
            <a:pPr marL="342900" indent="-342900" algn="just">
              <a:lnSpc>
                <a:spcPct val="150000"/>
              </a:lnSpc>
              <a:buFont typeface="Wingdings" panose="05000000000000000000" pitchFamily="2" charset="2"/>
              <a:buChar char="§"/>
            </a:pPr>
            <a:r>
              <a:rPr lang="en-IN" sz="2000" b="0" i="0" u="none" strike="noStrike" baseline="0" dirty="0">
                <a:solidFill>
                  <a:srgbClr val="000000"/>
                </a:solidFill>
                <a:latin typeface="Times New Roman" panose="02020603050405020304" pitchFamily="18" charset="0"/>
                <a:cs typeface="Times New Roman" panose="02020603050405020304" pitchFamily="18" charset="0"/>
              </a:rPr>
              <a:t>To balance the dataset. </a:t>
            </a:r>
          </a:p>
          <a:p>
            <a:pPr marL="342900" indent="-342900" algn="just">
              <a:lnSpc>
                <a:spcPct val="150000"/>
              </a:lnSpc>
              <a:buFont typeface="Wingdings" panose="05000000000000000000" pitchFamily="2" charset="2"/>
              <a:buChar char="§"/>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Implement the model in the wine production process to assist in the quality control of wine. By providing objective and consistent quality assessments, the model helps maintain high standards and consistency in wine production. </a:t>
            </a:r>
          </a:p>
          <a:p>
            <a:pPr marL="342900" indent="-342900" algn="just">
              <a:lnSpc>
                <a:spcPct val="150000"/>
              </a:lnSpc>
              <a:buFont typeface="Wingdings" panose="05000000000000000000" pitchFamily="2" charset="2"/>
              <a:buChar char="§"/>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To optimise the classification models through hyperparameter Tuning and ensemble learning.</a:t>
            </a:r>
          </a:p>
        </p:txBody>
      </p:sp>
    </p:spTree>
    <p:extLst>
      <p:ext uri="{BB962C8B-B14F-4D97-AF65-F5344CB8AC3E}">
        <p14:creationId xmlns:p14="http://schemas.microsoft.com/office/powerpoint/2010/main" val="517647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664053-8B50-B4DE-9DA4-898BDE16021E}"/>
              </a:ext>
            </a:extLst>
          </p:cNvPr>
          <p:cNvPicPr>
            <a:picLocks noChangeAspect="1"/>
          </p:cNvPicPr>
          <p:nvPr/>
        </p:nvPicPr>
        <p:blipFill>
          <a:blip r:embed="rId2"/>
          <a:stretch>
            <a:fillRect/>
          </a:stretch>
        </p:blipFill>
        <p:spPr>
          <a:xfrm rot="5400000">
            <a:off x="-2458156" y="2458154"/>
            <a:ext cx="6858002" cy="1941690"/>
          </a:xfrm>
          <a:prstGeom prst="rect">
            <a:avLst/>
          </a:prstGeom>
        </p:spPr>
      </p:pic>
      <p:sp>
        <p:nvSpPr>
          <p:cNvPr id="2" name="Title 1">
            <a:extLst>
              <a:ext uri="{FF2B5EF4-FFF2-40B4-BE49-F238E27FC236}">
                <a16:creationId xmlns:a16="http://schemas.microsoft.com/office/drawing/2014/main" id="{0EEB0270-F942-FE81-7267-E2E53928FE74}"/>
              </a:ext>
            </a:extLst>
          </p:cNvPr>
          <p:cNvSpPr>
            <a:spLocks noGrp="1"/>
          </p:cNvSpPr>
          <p:nvPr>
            <p:ph type="ctrTitle"/>
          </p:nvPr>
        </p:nvSpPr>
        <p:spPr>
          <a:xfrm>
            <a:off x="2178756" y="0"/>
            <a:ext cx="7936090" cy="1045104"/>
          </a:xfrm>
        </p:spPr>
        <p:txBody>
          <a:bodyPr>
            <a:normAutofit/>
          </a:bodyPr>
          <a:lstStyle/>
          <a:p>
            <a:pPr algn="l"/>
            <a:r>
              <a:rPr lang="en-US" sz="4400" b="1" dirty="0">
                <a:solidFill>
                  <a:schemeClr val="accent2">
                    <a:lumMod val="50000"/>
                  </a:schemeClr>
                </a:solidFill>
                <a:latin typeface="Times New Roman" panose="02020603050405020304" pitchFamily="18" charset="0"/>
                <a:cs typeface="Times New Roman" panose="02020603050405020304" pitchFamily="18" charset="0"/>
              </a:rPr>
              <a:t>Solutions</a:t>
            </a:r>
            <a:endParaRPr lang="en-IN" sz="4400"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5F1C706-FAA5-0564-B68A-5D582747CFCC}"/>
              </a:ext>
            </a:extLst>
          </p:cNvPr>
          <p:cNvSpPr>
            <a:spLocks noGrp="1"/>
          </p:cNvSpPr>
          <p:nvPr>
            <p:ph type="subTitle" idx="1"/>
          </p:nvPr>
        </p:nvSpPr>
        <p:spPr>
          <a:xfrm>
            <a:off x="2178756" y="1320801"/>
            <a:ext cx="9776177" cy="4978400"/>
          </a:xfrm>
        </p:spPr>
        <p:txBody>
          <a:bodyPr>
            <a:noAutofit/>
          </a:bodyPr>
          <a:lstStyle/>
          <a:p>
            <a:pPr marL="285750" indent="-285750" algn="l">
              <a:buFont typeface="Wingdings" panose="05000000000000000000" pitchFamily="2" charset="2"/>
              <a:buChar char="§"/>
            </a:pPr>
            <a:r>
              <a:rPr lang="en-US" b="0" i="0" u="none" strike="noStrike" baseline="0" dirty="0">
                <a:solidFill>
                  <a:srgbClr val="000000"/>
                </a:solidFill>
                <a:latin typeface="Times New Roman" panose="02020603050405020304" pitchFamily="18" charset="0"/>
              </a:rPr>
              <a:t>Data Collection and Preparation: </a:t>
            </a:r>
          </a:p>
          <a:p>
            <a:pPr marL="974725" indent="-342900" algn="l">
              <a:buFont typeface="+mj-lt"/>
              <a:buAutoNum type="arabicPeriod"/>
            </a:pPr>
            <a:r>
              <a:rPr lang="en-IN" b="0" i="0" u="none" strike="noStrike" baseline="0" dirty="0">
                <a:solidFill>
                  <a:srgbClr val="000000"/>
                </a:solidFill>
                <a:latin typeface="Times New Roman" panose="02020603050405020304" pitchFamily="18" charset="0"/>
              </a:rPr>
              <a:t>Dataset</a:t>
            </a:r>
          </a:p>
          <a:p>
            <a:pPr marL="974725" indent="-342900" algn="l">
              <a:buFont typeface="+mj-lt"/>
              <a:buAutoNum type="arabicPeriod"/>
            </a:pPr>
            <a:r>
              <a:rPr lang="en-US" b="0" i="0" u="none" strike="noStrike" baseline="0" dirty="0">
                <a:solidFill>
                  <a:srgbClr val="000000"/>
                </a:solidFill>
                <a:latin typeface="Times New Roman" panose="02020603050405020304" pitchFamily="18" charset="0"/>
              </a:rPr>
              <a:t>Data Cleaning</a:t>
            </a:r>
          </a:p>
          <a:p>
            <a:pPr marL="974725" indent="-342900" algn="l">
              <a:buFont typeface="+mj-lt"/>
              <a:buAutoNum type="arabicPeriod"/>
            </a:pPr>
            <a:r>
              <a:rPr lang="en-US" b="0" i="0" u="none" strike="noStrike" baseline="0" dirty="0">
                <a:solidFill>
                  <a:srgbClr val="000000"/>
                </a:solidFill>
                <a:latin typeface="Times New Roman" panose="02020603050405020304" pitchFamily="18" charset="0"/>
              </a:rPr>
              <a:t>Data Splitting</a:t>
            </a:r>
          </a:p>
          <a:p>
            <a:pPr marL="285750" indent="-285750" algn="l">
              <a:buFont typeface="Wingdings" panose="05000000000000000000" pitchFamily="2" charset="2"/>
              <a:buChar char="§"/>
            </a:pPr>
            <a:r>
              <a:rPr lang="en-IN" b="0" i="0" u="none" strike="noStrike" baseline="0" dirty="0">
                <a:solidFill>
                  <a:srgbClr val="000000"/>
                </a:solidFill>
                <a:latin typeface="Times New Roman" panose="02020603050405020304" pitchFamily="18" charset="0"/>
              </a:rPr>
              <a:t>Feature Engineering: </a:t>
            </a:r>
          </a:p>
          <a:p>
            <a:pPr marL="974725" indent="-342900" algn="l">
              <a:buFont typeface="+mj-lt"/>
              <a:buAutoNum type="arabicPeriod"/>
            </a:pPr>
            <a:r>
              <a:rPr lang="en-US" b="0" i="0" u="none" strike="noStrike" baseline="0" dirty="0">
                <a:solidFill>
                  <a:srgbClr val="000000"/>
                </a:solidFill>
                <a:latin typeface="Times New Roman" panose="02020603050405020304" pitchFamily="18" charset="0"/>
              </a:rPr>
              <a:t>Normalization/Standardization</a:t>
            </a:r>
          </a:p>
          <a:p>
            <a:pPr marL="974725" indent="-342900" algn="l">
              <a:buFont typeface="+mj-lt"/>
              <a:buAutoNum type="arabicPeriod"/>
            </a:pPr>
            <a:r>
              <a:rPr lang="en-US" b="0" i="0" u="none" strike="noStrike" baseline="0" dirty="0">
                <a:solidFill>
                  <a:srgbClr val="000000"/>
                </a:solidFill>
                <a:latin typeface="Times New Roman" panose="02020603050405020304" pitchFamily="18" charset="0"/>
              </a:rPr>
              <a:t> Feature Selection</a:t>
            </a:r>
          </a:p>
          <a:p>
            <a:pPr marL="285750" indent="-285750" algn="l">
              <a:buFont typeface="Wingdings" panose="05000000000000000000" pitchFamily="2" charset="2"/>
              <a:buChar char="§"/>
            </a:pPr>
            <a:r>
              <a:rPr lang="en-IN" b="0" i="0" u="none" strike="noStrike" baseline="0" dirty="0">
                <a:solidFill>
                  <a:srgbClr val="000000"/>
                </a:solidFill>
                <a:latin typeface="Times New Roman" panose="02020603050405020304" pitchFamily="18" charset="0"/>
              </a:rPr>
              <a:t>Model Deployment: </a:t>
            </a:r>
          </a:p>
          <a:p>
            <a:pPr marL="974725" indent="-342900" algn="l">
              <a:buFont typeface="+mj-lt"/>
              <a:buAutoNum type="arabicPeriod"/>
            </a:pPr>
            <a:r>
              <a:rPr lang="en-US" b="0" i="0" u="none" strike="noStrike" baseline="0" dirty="0">
                <a:solidFill>
                  <a:srgbClr val="000000"/>
                </a:solidFill>
                <a:latin typeface="Times New Roman" panose="02020603050405020304" pitchFamily="18" charset="0"/>
              </a:rPr>
              <a:t>API Development</a:t>
            </a:r>
          </a:p>
          <a:p>
            <a:pPr marL="974725" indent="-342900" algn="l">
              <a:buFont typeface="+mj-lt"/>
              <a:buAutoNum type="arabicPeriod"/>
            </a:pPr>
            <a:r>
              <a:rPr lang="en-US" b="0" i="0" u="none" strike="noStrike" baseline="0" dirty="0">
                <a:solidFill>
                  <a:srgbClr val="000000"/>
                </a:solidFill>
                <a:latin typeface="Times New Roman" panose="02020603050405020304" pitchFamily="18" charset="0"/>
              </a:rPr>
              <a:t>User Interface</a:t>
            </a:r>
          </a:p>
          <a:p>
            <a:pPr marL="631825" algn="l"/>
            <a:endParaRPr lang="en-US" sz="2000" b="0" i="0" u="none" strike="noStrike" baseline="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0764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664053-8B50-B4DE-9DA4-898BDE16021E}"/>
              </a:ext>
            </a:extLst>
          </p:cNvPr>
          <p:cNvPicPr>
            <a:picLocks noChangeAspect="1"/>
          </p:cNvPicPr>
          <p:nvPr/>
        </p:nvPicPr>
        <p:blipFill>
          <a:blip r:embed="rId2"/>
          <a:stretch>
            <a:fillRect/>
          </a:stretch>
        </p:blipFill>
        <p:spPr>
          <a:xfrm rot="5400000">
            <a:off x="-2458156" y="2458154"/>
            <a:ext cx="6858002" cy="1941690"/>
          </a:xfrm>
          <a:prstGeom prst="rect">
            <a:avLst/>
          </a:prstGeom>
        </p:spPr>
      </p:pic>
      <p:sp>
        <p:nvSpPr>
          <p:cNvPr id="2" name="Title 1">
            <a:extLst>
              <a:ext uri="{FF2B5EF4-FFF2-40B4-BE49-F238E27FC236}">
                <a16:creationId xmlns:a16="http://schemas.microsoft.com/office/drawing/2014/main" id="{0EEB0270-F942-FE81-7267-E2E53928FE74}"/>
              </a:ext>
            </a:extLst>
          </p:cNvPr>
          <p:cNvSpPr>
            <a:spLocks noGrp="1"/>
          </p:cNvSpPr>
          <p:nvPr>
            <p:ph type="ctrTitle"/>
          </p:nvPr>
        </p:nvSpPr>
        <p:spPr>
          <a:xfrm>
            <a:off x="2178756" y="0"/>
            <a:ext cx="7936090" cy="1045104"/>
          </a:xfrm>
        </p:spPr>
        <p:txBody>
          <a:bodyPr>
            <a:normAutofit/>
          </a:bodyPr>
          <a:lstStyle/>
          <a:p>
            <a:pPr algn="l"/>
            <a:r>
              <a:rPr lang="en-US" sz="4400" b="1" dirty="0">
                <a:solidFill>
                  <a:schemeClr val="accent2">
                    <a:lumMod val="50000"/>
                  </a:schemeClr>
                </a:solidFill>
                <a:latin typeface="Times New Roman" panose="02020603050405020304" pitchFamily="18" charset="0"/>
                <a:cs typeface="Times New Roman" panose="02020603050405020304" pitchFamily="18" charset="0"/>
              </a:rPr>
              <a:t>Features</a:t>
            </a:r>
            <a:endParaRPr lang="en-IN" sz="4400"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4" name="Subtitle 3">
            <a:extLst>
              <a:ext uri="{FF2B5EF4-FFF2-40B4-BE49-F238E27FC236}">
                <a16:creationId xmlns:a16="http://schemas.microsoft.com/office/drawing/2014/main" id="{0A6C4868-6E2B-84F2-9F6D-385C86179221}"/>
              </a:ext>
            </a:extLst>
          </p:cNvPr>
          <p:cNvSpPr txBox="1">
            <a:spLocks noGrp="1"/>
          </p:cNvSpPr>
          <p:nvPr>
            <p:ph type="subTitle" idx="1"/>
          </p:nvPr>
        </p:nvSpPr>
        <p:spPr>
          <a:xfrm>
            <a:off x="2178756" y="1045104"/>
            <a:ext cx="3184172" cy="5491760"/>
          </a:xfrm>
          <a:prstGeom prst="rect">
            <a:avLst/>
          </a:prstGeom>
          <a:noFill/>
        </p:spPr>
        <p:txBody>
          <a:bodyPr wrap="square">
            <a:spAutoFit/>
          </a:bodyPr>
          <a:lstStyle/>
          <a:p>
            <a:pPr algn="l"/>
            <a:endParaRPr lang="en-IN" b="1" i="0" u="none" strike="noStrike" baseline="0" dirty="0">
              <a:solidFill>
                <a:srgbClr val="3F3F3F"/>
              </a:solidFill>
              <a:latin typeface="Times New Roman" panose="02020603050405020304" pitchFamily="18" charset="0"/>
              <a:cs typeface="Times New Roman" panose="02020603050405020304" pitchFamily="18" charset="0"/>
            </a:endParaRPr>
          </a:p>
          <a:p>
            <a:pPr algn="l"/>
            <a:r>
              <a:rPr lang="en-IN" b="0" i="0" u="none" strike="noStrike" baseline="0" dirty="0">
                <a:solidFill>
                  <a:srgbClr val="123654"/>
                </a:solidFill>
                <a:latin typeface="Times New Roman" panose="02020603050405020304" pitchFamily="18" charset="0"/>
                <a:cs typeface="Times New Roman" panose="02020603050405020304" pitchFamily="18" charset="0"/>
              </a:rPr>
              <a:t>● Fixed acidity</a:t>
            </a:r>
          </a:p>
          <a:p>
            <a:pPr algn="l"/>
            <a:r>
              <a:rPr lang="en-IN" b="0" i="0" u="none" strike="noStrike" baseline="0" dirty="0">
                <a:solidFill>
                  <a:srgbClr val="123654"/>
                </a:solidFill>
                <a:latin typeface="Times New Roman" panose="02020603050405020304" pitchFamily="18" charset="0"/>
                <a:cs typeface="Times New Roman" panose="02020603050405020304" pitchFamily="18" charset="0"/>
              </a:rPr>
              <a:t>● Volatile acidity</a:t>
            </a:r>
          </a:p>
          <a:p>
            <a:pPr algn="l"/>
            <a:r>
              <a:rPr lang="en-IN" b="0" i="0" u="none" strike="noStrike" baseline="0" dirty="0">
                <a:solidFill>
                  <a:srgbClr val="123654"/>
                </a:solidFill>
                <a:latin typeface="Times New Roman" panose="02020603050405020304" pitchFamily="18" charset="0"/>
                <a:cs typeface="Times New Roman" panose="02020603050405020304" pitchFamily="18" charset="0"/>
              </a:rPr>
              <a:t>● Citric acid</a:t>
            </a:r>
          </a:p>
          <a:p>
            <a:pPr algn="l"/>
            <a:r>
              <a:rPr lang="en-IN" b="0" i="0" u="none" strike="noStrike" baseline="0" dirty="0">
                <a:solidFill>
                  <a:srgbClr val="123654"/>
                </a:solidFill>
                <a:latin typeface="Times New Roman" panose="02020603050405020304" pitchFamily="18" charset="0"/>
                <a:cs typeface="Times New Roman" panose="02020603050405020304" pitchFamily="18" charset="0"/>
              </a:rPr>
              <a:t>● Residual sugar</a:t>
            </a:r>
          </a:p>
          <a:p>
            <a:pPr algn="l"/>
            <a:r>
              <a:rPr lang="en-IN" b="0" i="0" u="none" strike="noStrike" baseline="0" dirty="0">
                <a:solidFill>
                  <a:srgbClr val="123654"/>
                </a:solidFill>
                <a:latin typeface="Times New Roman" panose="02020603050405020304" pitchFamily="18" charset="0"/>
                <a:cs typeface="Times New Roman" panose="02020603050405020304" pitchFamily="18" charset="0"/>
              </a:rPr>
              <a:t>● Chlorides</a:t>
            </a:r>
          </a:p>
          <a:p>
            <a:pPr algn="l"/>
            <a:r>
              <a:rPr lang="en-IN" b="0" i="0" u="none" strike="noStrike" baseline="0" dirty="0">
                <a:solidFill>
                  <a:srgbClr val="123654"/>
                </a:solidFill>
                <a:latin typeface="Times New Roman" panose="02020603050405020304" pitchFamily="18" charset="0"/>
                <a:cs typeface="Times New Roman" panose="02020603050405020304" pitchFamily="18" charset="0"/>
              </a:rPr>
              <a:t>● Free </a:t>
            </a:r>
            <a:r>
              <a:rPr lang="en-IN" b="0" i="0" u="none" strike="noStrike" baseline="0" dirty="0" err="1">
                <a:solidFill>
                  <a:srgbClr val="123654"/>
                </a:solidFill>
                <a:latin typeface="Times New Roman" panose="02020603050405020304" pitchFamily="18" charset="0"/>
                <a:cs typeface="Times New Roman" panose="02020603050405020304" pitchFamily="18" charset="0"/>
              </a:rPr>
              <a:t>sulfur</a:t>
            </a:r>
            <a:r>
              <a:rPr lang="en-IN" b="0" i="0" u="none" strike="noStrike" baseline="0" dirty="0">
                <a:solidFill>
                  <a:srgbClr val="123654"/>
                </a:solidFill>
                <a:latin typeface="Times New Roman" panose="02020603050405020304" pitchFamily="18" charset="0"/>
                <a:cs typeface="Times New Roman" panose="02020603050405020304" pitchFamily="18" charset="0"/>
              </a:rPr>
              <a:t> dioxide</a:t>
            </a:r>
          </a:p>
          <a:p>
            <a:pPr algn="l"/>
            <a:r>
              <a:rPr lang="en-IN" b="0" i="0" u="none" strike="noStrike" baseline="0" dirty="0">
                <a:solidFill>
                  <a:srgbClr val="123654"/>
                </a:solidFill>
                <a:latin typeface="Times New Roman" panose="02020603050405020304" pitchFamily="18" charset="0"/>
                <a:cs typeface="Times New Roman" panose="02020603050405020304" pitchFamily="18" charset="0"/>
              </a:rPr>
              <a:t>● Total </a:t>
            </a:r>
            <a:r>
              <a:rPr lang="en-IN" b="0" i="0" u="none" strike="noStrike" baseline="0" dirty="0" err="1">
                <a:solidFill>
                  <a:srgbClr val="123654"/>
                </a:solidFill>
                <a:latin typeface="Times New Roman" panose="02020603050405020304" pitchFamily="18" charset="0"/>
                <a:cs typeface="Times New Roman" panose="02020603050405020304" pitchFamily="18" charset="0"/>
              </a:rPr>
              <a:t>sulfur</a:t>
            </a:r>
            <a:r>
              <a:rPr lang="en-IN" b="0" i="0" u="none" strike="noStrike" baseline="0" dirty="0">
                <a:solidFill>
                  <a:srgbClr val="123654"/>
                </a:solidFill>
                <a:latin typeface="Times New Roman" panose="02020603050405020304" pitchFamily="18" charset="0"/>
                <a:cs typeface="Times New Roman" panose="02020603050405020304" pitchFamily="18" charset="0"/>
              </a:rPr>
              <a:t> dioxide</a:t>
            </a:r>
          </a:p>
          <a:p>
            <a:pPr algn="l"/>
            <a:r>
              <a:rPr lang="en-IN" b="0" i="0" u="none" strike="noStrike" baseline="0" dirty="0">
                <a:solidFill>
                  <a:srgbClr val="123654"/>
                </a:solidFill>
                <a:latin typeface="Times New Roman" panose="02020603050405020304" pitchFamily="18" charset="0"/>
                <a:cs typeface="Times New Roman" panose="02020603050405020304" pitchFamily="18" charset="0"/>
              </a:rPr>
              <a:t>● Density</a:t>
            </a:r>
          </a:p>
          <a:p>
            <a:pPr algn="l"/>
            <a:r>
              <a:rPr lang="en-IN" b="0" i="0" u="none" strike="noStrike" baseline="0" dirty="0">
                <a:solidFill>
                  <a:srgbClr val="123654"/>
                </a:solidFill>
                <a:latin typeface="Times New Roman" panose="02020603050405020304" pitchFamily="18" charset="0"/>
                <a:cs typeface="Times New Roman" panose="02020603050405020304" pitchFamily="18" charset="0"/>
              </a:rPr>
              <a:t>● PH</a:t>
            </a:r>
          </a:p>
          <a:p>
            <a:pPr algn="l"/>
            <a:r>
              <a:rPr lang="en-IN" b="0" i="0" u="none" strike="noStrike" baseline="0" dirty="0">
                <a:solidFill>
                  <a:srgbClr val="123654"/>
                </a:solidFill>
                <a:latin typeface="Times New Roman" panose="02020603050405020304" pitchFamily="18" charset="0"/>
                <a:cs typeface="Times New Roman" panose="02020603050405020304" pitchFamily="18" charset="0"/>
              </a:rPr>
              <a:t>● Sulphates</a:t>
            </a:r>
          </a:p>
          <a:p>
            <a:pPr algn="l"/>
            <a:r>
              <a:rPr lang="en-IN" b="0" i="0" u="none" strike="noStrike" baseline="0" dirty="0">
                <a:solidFill>
                  <a:srgbClr val="123654"/>
                </a:solidFill>
                <a:latin typeface="Times New Roman" panose="02020603050405020304" pitchFamily="18" charset="0"/>
                <a:cs typeface="Times New Roman" panose="02020603050405020304" pitchFamily="18" charset="0"/>
              </a:rPr>
              <a:t>● Alcohol</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D1C2D43-5CEA-BD93-1251-6FEDFFB975EB}"/>
              </a:ext>
            </a:extLst>
          </p:cNvPr>
          <p:cNvPicPr>
            <a:picLocks noChangeAspect="1"/>
          </p:cNvPicPr>
          <p:nvPr/>
        </p:nvPicPr>
        <p:blipFill>
          <a:blip r:embed="rId3"/>
          <a:stretch>
            <a:fillRect/>
          </a:stretch>
        </p:blipFill>
        <p:spPr>
          <a:xfrm>
            <a:off x="6302379" y="1467556"/>
            <a:ext cx="4862331" cy="5069308"/>
          </a:xfrm>
          <a:prstGeom prst="rect">
            <a:avLst/>
          </a:prstGeom>
        </p:spPr>
      </p:pic>
    </p:spTree>
    <p:extLst>
      <p:ext uri="{BB962C8B-B14F-4D97-AF65-F5344CB8AC3E}">
        <p14:creationId xmlns:p14="http://schemas.microsoft.com/office/powerpoint/2010/main" val="2892545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664053-8B50-B4DE-9DA4-898BDE16021E}"/>
              </a:ext>
            </a:extLst>
          </p:cNvPr>
          <p:cNvPicPr>
            <a:picLocks noChangeAspect="1"/>
          </p:cNvPicPr>
          <p:nvPr/>
        </p:nvPicPr>
        <p:blipFill>
          <a:blip r:embed="rId2"/>
          <a:stretch>
            <a:fillRect/>
          </a:stretch>
        </p:blipFill>
        <p:spPr>
          <a:xfrm rot="5400000">
            <a:off x="-2458156" y="2458154"/>
            <a:ext cx="6858002" cy="1941690"/>
          </a:xfrm>
          <a:prstGeom prst="rect">
            <a:avLst/>
          </a:prstGeom>
        </p:spPr>
      </p:pic>
      <p:sp>
        <p:nvSpPr>
          <p:cNvPr id="2" name="Title 1">
            <a:extLst>
              <a:ext uri="{FF2B5EF4-FFF2-40B4-BE49-F238E27FC236}">
                <a16:creationId xmlns:a16="http://schemas.microsoft.com/office/drawing/2014/main" id="{0EEB0270-F942-FE81-7267-E2E53928FE74}"/>
              </a:ext>
            </a:extLst>
          </p:cNvPr>
          <p:cNvSpPr>
            <a:spLocks noGrp="1"/>
          </p:cNvSpPr>
          <p:nvPr>
            <p:ph type="ctrTitle"/>
          </p:nvPr>
        </p:nvSpPr>
        <p:spPr>
          <a:xfrm>
            <a:off x="2178756" y="101600"/>
            <a:ext cx="7936090" cy="740304"/>
          </a:xfrm>
        </p:spPr>
        <p:txBody>
          <a:bodyPr>
            <a:normAutofit/>
          </a:bodyPr>
          <a:lstStyle/>
          <a:p>
            <a:pPr algn="l"/>
            <a:r>
              <a:rPr lang="en-US" sz="4400" b="1" dirty="0">
                <a:solidFill>
                  <a:schemeClr val="accent2">
                    <a:lumMod val="50000"/>
                  </a:schemeClr>
                </a:solidFill>
                <a:latin typeface="Times New Roman" panose="02020603050405020304" pitchFamily="18" charset="0"/>
                <a:cs typeface="Times New Roman" panose="02020603050405020304" pitchFamily="18" charset="0"/>
              </a:rPr>
              <a:t>System Architecture</a:t>
            </a:r>
            <a:endParaRPr lang="en-IN" sz="4400" b="1" dirty="0">
              <a:solidFill>
                <a:schemeClr val="accent2">
                  <a:lumMod val="5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E07A80A-35BB-F49C-EB6C-0754B4A0BEB9}"/>
              </a:ext>
            </a:extLst>
          </p:cNvPr>
          <p:cNvPicPr>
            <a:picLocks noChangeAspect="1"/>
          </p:cNvPicPr>
          <p:nvPr/>
        </p:nvPicPr>
        <p:blipFill>
          <a:blip r:embed="rId3"/>
          <a:stretch>
            <a:fillRect/>
          </a:stretch>
        </p:blipFill>
        <p:spPr>
          <a:xfrm>
            <a:off x="3831705" y="841904"/>
            <a:ext cx="5910608" cy="5509126"/>
          </a:xfrm>
          <a:prstGeom prst="rect">
            <a:avLst/>
          </a:prstGeom>
        </p:spPr>
      </p:pic>
      <p:sp>
        <p:nvSpPr>
          <p:cNvPr id="7" name="TextBox 6">
            <a:extLst>
              <a:ext uri="{FF2B5EF4-FFF2-40B4-BE49-F238E27FC236}">
                <a16:creationId xmlns:a16="http://schemas.microsoft.com/office/drawing/2014/main" id="{CB2EFCBD-FDEA-BFFC-8884-E22E0C636748}"/>
              </a:ext>
            </a:extLst>
          </p:cNvPr>
          <p:cNvSpPr txBox="1"/>
          <p:nvPr/>
        </p:nvSpPr>
        <p:spPr>
          <a:xfrm>
            <a:off x="5934697" y="6351030"/>
            <a:ext cx="3344771" cy="369332"/>
          </a:xfrm>
          <a:prstGeom prst="rect">
            <a:avLst/>
          </a:prstGeom>
          <a:noFill/>
        </p:spPr>
        <p:txBody>
          <a:bodyPr wrap="square" rtlCol="0">
            <a:spAutoFit/>
          </a:bodyPr>
          <a:lstStyle/>
          <a:p>
            <a:r>
              <a:rPr lang="en-US" dirty="0"/>
              <a:t>Fig 1: Flow Diagram</a:t>
            </a:r>
            <a:endParaRPr lang="en-IN" dirty="0"/>
          </a:p>
        </p:txBody>
      </p:sp>
    </p:spTree>
    <p:extLst>
      <p:ext uri="{BB962C8B-B14F-4D97-AF65-F5344CB8AC3E}">
        <p14:creationId xmlns:p14="http://schemas.microsoft.com/office/powerpoint/2010/main" val="3528834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664053-8B50-B4DE-9DA4-898BDE16021E}"/>
              </a:ext>
            </a:extLst>
          </p:cNvPr>
          <p:cNvPicPr>
            <a:picLocks noChangeAspect="1"/>
          </p:cNvPicPr>
          <p:nvPr/>
        </p:nvPicPr>
        <p:blipFill>
          <a:blip r:embed="rId2"/>
          <a:stretch>
            <a:fillRect/>
          </a:stretch>
        </p:blipFill>
        <p:spPr>
          <a:xfrm rot="5400000">
            <a:off x="-2458156" y="2458154"/>
            <a:ext cx="6858002" cy="1941690"/>
          </a:xfrm>
          <a:prstGeom prst="rect">
            <a:avLst/>
          </a:prstGeom>
        </p:spPr>
      </p:pic>
      <p:sp>
        <p:nvSpPr>
          <p:cNvPr id="2" name="Title 1">
            <a:extLst>
              <a:ext uri="{FF2B5EF4-FFF2-40B4-BE49-F238E27FC236}">
                <a16:creationId xmlns:a16="http://schemas.microsoft.com/office/drawing/2014/main" id="{0EEB0270-F942-FE81-7267-E2E53928FE74}"/>
              </a:ext>
            </a:extLst>
          </p:cNvPr>
          <p:cNvSpPr>
            <a:spLocks noGrp="1"/>
          </p:cNvSpPr>
          <p:nvPr>
            <p:ph type="ctrTitle"/>
          </p:nvPr>
        </p:nvSpPr>
        <p:spPr>
          <a:xfrm>
            <a:off x="2178756" y="0"/>
            <a:ext cx="7936090" cy="1045104"/>
          </a:xfrm>
        </p:spPr>
        <p:txBody>
          <a:bodyPr>
            <a:normAutofit/>
          </a:bodyPr>
          <a:lstStyle/>
          <a:p>
            <a:pPr algn="l"/>
            <a:r>
              <a:rPr lang="en-US" sz="4400" b="1" dirty="0">
                <a:solidFill>
                  <a:schemeClr val="accent2">
                    <a:lumMod val="50000"/>
                  </a:schemeClr>
                </a:solidFill>
                <a:latin typeface="Times New Roman" panose="02020603050405020304" pitchFamily="18" charset="0"/>
                <a:cs typeface="Times New Roman" panose="02020603050405020304" pitchFamily="18" charset="0"/>
              </a:rPr>
              <a:t>Classification Models</a:t>
            </a:r>
            <a:endParaRPr lang="en-IN" sz="4400"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5F1C706-FAA5-0564-B68A-5D582747CFCC}"/>
              </a:ext>
            </a:extLst>
          </p:cNvPr>
          <p:cNvSpPr>
            <a:spLocks noGrp="1"/>
          </p:cNvSpPr>
          <p:nvPr>
            <p:ph type="subTitle" idx="1"/>
          </p:nvPr>
        </p:nvSpPr>
        <p:spPr>
          <a:xfrm>
            <a:off x="2178756" y="1162756"/>
            <a:ext cx="9776177" cy="5593644"/>
          </a:xfrm>
        </p:spPr>
        <p:txBody>
          <a:bodyPr>
            <a:noAutofit/>
          </a:bodyPr>
          <a:lstStyle/>
          <a:p>
            <a:pPr marL="514350" indent="-514350" algn="just">
              <a:lnSpc>
                <a:spcPct val="150000"/>
              </a:lnSpc>
              <a:buFont typeface="+mj-lt"/>
              <a:buAutoNum type="arabicPeriod"/>
            </a:pPr>
            <a:r>
              <a:rPr lang="en-IN"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Logistic Regression</a:t>
            </a:r>
            <a:endParaRPr lang="en-US" sz="2000" dirty="0">
              <a:solidFill>
                <a:srgbClr val="0D0D0D"/>
              </a:solidFill>
              <a:highlight>
                <a:srgbClr val="FFFFFF"/>
              </a:highlight>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Logistic Regression is a fundamental statistical technique often used for binary classification problems. The model estimates the probability that a given input belongs to a particular class. It works by applying a logistic function to a linear combination of the input features, resulting in a value between 0 and 1. </a:t>
            </a:r>
          </a:p>
          <a:p>
            <a:pPr marL="457200" indent="-457200" algn="just">
              <a:lnSpc>
                <a:spcPct val="150000"/>
              </a:lnSpc>
              <a:buFont typeface="Wingdings" panose="05000000000000000000" pitchFamily="2" charset="2"/>
              <a:buChar char="§"/>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In the context of wine quality prediction, Logistic Regression can be used to distinguish between high and low-quality wines based on their chemical attributes. Its simplicity, efficiency, and interpretability make it a popular choice for many classification tasks.</a:t>
            </a:r>
            <a:endParaRPr lang="en-US" sz="2000" b="0" i="0" u="none" strike="noStrike" baseline="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1896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1223</TotalTime>
  <Words>1138</Words>
  <Application>Microsoft Office PowerPoint</Application>
  <PresentationFormat>Widescreen</PresentationFormat>
  <Paragraphs>90</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Times New Roman</vt:lpstr>
      <vt:lpstr>ui-sans-serif</vt:lpstr>
      <vt:lpstr>Wingdings</vt:lpstr>
      <vt:lpstr>Office Theme</vt:lpstr>
      <vt:lpstr>PowerPoint Presentation</vt:lpstr>
      <vt:lpstr>“Wine Quality Prediction Using ML”</vt:lpstr>
      <vt:lpstr>Introduction</vt:lpstr>
      <vt:lpstr>Problem Statements</vt:lpstr>
      <vt:lpstr>Objectives</vt:lpstr>
      <vt:lpstr>Solutions</vt:lpstr>
      <vt:lpstr>Features</vt:lpstr>
      <vt:lpstr>System Architecture</vt:lpstr>
      <vt:lpstr>Classification Models</vt:lpstr>
      <vt:lpstr>Classification Models</vt:lpstr>
      <vt:lpstr>Classification Models</vt:lpstr>
      <vt:lpstr>Results</vt:lpstr>
      <vt:lpstr>Conti..</vt:lpstr>
      <vt:lpstr>Outcomes</vt:lpstr>
      <vt:lpstr>Outcomes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Kavya Gidaveer</dc:creator>
  <cp:lastModifiedBy>Kavya Gidaveer</cp:lastModifiedBy>
  <cp:revision>29</cp:revision>
  <dcterms:created xsi:type="dcterms:W3CDTF">2024-05-26T06:03:31Z</dcterms:created>
  <dcterms:modified xsi:type="dcterms:W3CDTF">2024-05-27T02:32:01Z</dcterms:modified>
</cp:coreProperties>
</file>